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5"/>
  </p:notesMasterIdLst>
  <p:handoutMasterIdLst>
    <p:handoutMasterId r:id="rId46"/>
  </p:handoutMasterIdLst>
  <p:sldIdLst>
    <p:sldId id="555" r:id="rId2"/>
    <p:sldId id="559" r:id="rId3"/>
    <p:sldId id="560" r:id="rId4"/>
    <p:sldId id="590" r:id="rId5"/>
    <p:sldId id="561" r:id="rId6"/>
    <p:sldId id="592" r:id="rId7"/>
    <p:sldId id="593" r:id="rId8"/>
    <p:sldId id="594" r:id="rId9"/>
    <p:sldId id="595" r:id="rId10"/>
    <p:sldId id="596" r:id="rId11"/>
    <p:sldId id="597" r:id="rId12"/>
    <p:sldId id="635" r:id="rId13"/>
    <p:sldId id="598" r:id="rId14"/>
    <p:sldId id="600" r:id="rId15"/>
    <p:sldId id="601" r:id="rId16"/>
    <p:sldId id="599" r:id="rId17"/>
    <p:sldId id="691" r:id="rId18"/>
    <p:sldId id="639" r:id="rId19"/>
    <p:sldId id="692" r:id="rId20"/>
    <p:sldId id="643" r:id="rId21"/>
    <p:sldId id="636" r:id="rId22"/>
    <p:sldId id="693" r:id="rId23"/>
    <p:sldId id="604" r:id="rId24"/>
    <p:sldId id="607" r:id="rId25"/>
    <p:sldId id="608" r:id="rId26"/>
    <p:sldId id="571" r:id="rId27"/>
    <p:sldId id="609" r:id="rId28"/>
    <p:sldId id="572" r:id="rId29"/>
    <p:sldId id="634" r:id="rId30"/>
    <p:sldId id="610" r:id="rId31"/>
    <p:sldId id="694" r:id="rId32"/>
    <p:sldId id="611" r:id="rId33"/>
    <p:sldId id="613" r:id="rId34"/>
    <p:sldId id="574" r:id="rId35"/>
    <p:sldId id="695" r:id="rId36"/>
    <p:sldId id="612" r:id="rId37"/>
    <p:sldId id="689" r:id="rId38"/>
    <p:sldId id="626" r:id="rId39"/>
    <p:sldId id="585" r:id="rId40"/>
    <p:sldId id="696" r:id="rId41"/>
    <p:sldId id="697" r:id="rId42"/>
    <p:sldId id="698" r:id="rId43"/>
    <p:sldId id="630" r:id="rId44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0"/>
    <p:restoredTop sz="94660"/>
  </p:normalViewPr>
  <p:slideViewPr>
    <p:cSldViewPr>
      <p:cViewPr varScale="1">
        <p:scale>
          <a:sx n="123" d="100"/>
          <a:sy n="123" d="100"/>
        </p:scale>
        <p:origin x="1392" y="192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3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3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C5B1B2-A115-2844-A722-23436ADA31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06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4T19:55:57.38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17,'77'0,"-7"0,-47 0,4 0,5 0,-8 0,13 0,-13 0,8 0,-5 0,0 0,0 0,6 0,-5 0,5 0,-6 0,-5 0,11 0,-13 0,16 0,-15 0,4 0,9 0,-11 0,11 0,-10 0,0-8,3 6,-3-5,4 7,-4 0,1 0,1 0,0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4T19:56:00.59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1,'96'0,"-5"0,-50 0,11 0,29 0,-35 0,38 0,-17 0,-6 0,23 0,-31 0,0 0,1 0,-7 0,-2 0,-5 0,-1 0,-5 0,-2 0,-5 0,-4 0,10 0,-14 0,13 0,-8 0,0 0,6 0,-6 0,2 0,-1 0,1 0,0 0,2 0,-4 0,3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0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D0EA4910-A157-DF4E-BD91-9CD31E39F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269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51BF457C-D09F-604E-9938-9DA84D94EF69}" type="slidenum">
              <a:rPr lang="en-US" altLang="en-US" sz="1200">
                <a:latin typeface="Arial" charset="0"/>
              </a:rPr>
              <a:pPr/>
              <a:t>1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05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612DF86-C28C-BA45-803F-061AF5CB2630}" type="slidenum">
              <a:rPr lang="en-US" altLang="en-US" sz="1200">
                <a:latin typeface="Arial" charset="0"/>
              </a:rPr>
              <a:pPr/>
              <a:t>10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9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211D5A2-392D-E740-BF6F-7DD81DBFFDD4}" type="slidenum">
              <a:rPr lang="en-US" altLang="en-US" sz="1200">
                <a:latin typeface="Arial" charset="0"/>
              </a:rPr>
              <a:pPr/>
              <a:t>11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90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F27CFD53-6A36-B84E-8597-FF6E072F4FD2}" type="slidenum">
              <a:rPr lang="en-US" altLang="en-US" sz="1200">
                <a:latin typeface="Arial" charset="0"/>
              </a:rPr>
              <a:pPr/>
              <a:t>12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5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BF94124-318F-B444-962A-AD6328624C44}" type="slidenum">
              <a:rPr lang="en-US" altLang="en-US" sz="1200">
                <a:latin typeface="Arial" charset="0"/>
              </a:rPr>
              <a:pPr/>
              <a:t>13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8038C3A3-D2BB-A14C-9DD2-D9B00907C915}" type="slidenum">
              <a:rPr lang="en-US" altLang="en-US" sz="1200">
                <a:latin typeface="Arial" charset="0"/>
              </a:rPr>
              <a:pPr/>
              <a:t>14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76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620B8E1D-DB1F-5446-84FA-5E337049E6BD}" type="slidenum">
              <a:rPr lang="en-US" altLang="en-US" sz="1200">
                <a:latin typeface="Arial" charset="0"/>
              </a:rPr>
              <a:pPr/>
              <a:t>15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1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52FD612C-867D-9E43-984D-791B39B1C459}" type="slidenum">
              <a:rPr lang="en-US" altLang="en-US" sz="1200">
                <a:latin typeface="Arial" charset="0"/>
              </a:rPr>
              <a:pPr/>
              <a:t>16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3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2BD4-DAAB-B1E2-290F-DDFC12F6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03C35440-4B94-328D-AA40-5FF41D17C7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ECE28A55-F8C8-EC6C-350F-321D25E1A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AD06D568-624B-407F-C1D2-002D24C2F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63C94946-77AA-4141-8B9E-838C4E26C2DD}" type="slidenum">
              <a:rPr lang="en-US" altLang="en-US" sz="1200">
                <a:latin typeface="Arial" charset="0"/>
              </a:rPr>
              <a:pPr/>
              <a:t>17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3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71C1F47A-B29E-F949-9B41-4CE3C476129F}" type="slidenum">
              <a:rPr lang="en-US" altLang="en-US" sz="1200">
                <a:latin typeface="Arial" charset="0"/>
              </a:rPr>
              <a:pPr/>
              <a:t>18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09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BE906-0D80-9EA8-DB6B-347A247DB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D2F1DEC8-CA10-553F-F473-AA88FA63B3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D7E93C0F-811B-D5F5-2219-D94FD86B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6FBD2553-3446-8E87-E4EC-2445ACDE2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0AC9FC7D-4A37-2540-8F86-2138ECDF32DA}" type="slidenum">
              <a:rPr lang="en-US" altLang="en-US" sz="1200">
                <a:latin typeface="Arial" charset="0"/>
              </a:rPr>
              <a:pPr/>
              <a:t>19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8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0851A1C2-0C69-EC40-8902-75EA6CDABF7A}" type="slidenum">
              <a:rPr lang="en-US" altLang="en-US" sz="1200">
                <a:latin typeface="Arial" charset="0"/>
              </a:rPr>
              <a:pPr/>
              <a:t>2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53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85536617-FE20-F844-854C-D012FDD98C6B}" type="slidenum">
              <a:rPr lang="en-US" altLang="en-US" sz="1200">
                <a:latin typeface="Arial" charset="0"/>
              </a:rPr>
              <a:pPr/>
              <a:t>20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69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B902A18-99B5-0345-8371-FEF43CA4A335}" type="slidenum">
              <a:rPr lang="en-US" altLang="en-US" sz="1200">
                <a:latin typeface="Arial" charset="0"/>
              </a:rPr>
              <a:pPr/>
              <a:t>21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74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E1E3-69D4-51B1-4EA7-F7A9A6DDD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2494537F-E357-6DF5-5C47-8EC222E33D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4948FB38-DAC3-4917-E80C-4BAFF2A61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9001315D-1166-9325-AEF4-60E8E403E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5B3C4A42-AD29-464B-A13E-9E0A4BE344A9}" type="slidenum">
              <a:rPr lang="en-US" altLang="en-US" sz="1200">
                <a:latin typeface="Arial" charset="0"/>
              </a:rPr>
              <a:pPr/>
              <a:t>22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86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30D1D600-1A4E-444D-B171-B34559F59BEC}" type="slidenum">
              <a:rPr lang="en-US" altLang="en-US" sz="1200">
                <a:latin typeface="Arial" charset="0"/>
              </a:rPr>
              <a:pPr/>
              <a:t>23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9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4B99ACE-740F-4D4B-B60E-4E34F0B73932}" type="slidenum">
              <a:rPr lang="en-US" altLang="en-US" sz="1200">
                <a:latin typeface="Arial" charset="0"/>
              </a:rPr>
              <a:pPr/>
              <a:t>24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34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E17C63DE-E974-6549-BF0E-F151503FB81A}" type="slidenum">
              <a:rPr lang="en-US" altLang="en-US" sz="1200">
                <a:latin typeface="Arial" charset="0"/>
              </a:rPr>
              <a:pPr/>
              <a:t>25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2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B35DCAD-96B3-0D4A-824E-9B332F9AD428}" type="slidenum">
              <a:rPr lang="en-US" altLang="en-US" sz="1200">
                <a:latin typeface="Arial" charset="0"/>
              </a:rPr>
              <a:pPr/>
              <a:t>26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079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7BDFEAE-EB18-514F-9519-6A3AEE8F0DEF}" type="slidenum">
              <a:rPr lang="en-US" altLang="en-US" sz="1200">
                <a:latin typeface="Arial" charset="0"/>
              </a:rPr>
              <a:pPr/>
              <a:t>27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65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E7D03F32-74B4-244F-A328-777364F1FF84}" type="slidenum">
              <a:rPr lang="en-US" altLang="en-US" sz="1200">
                <a:latin typeface="Arial" charset="0"/>
              </a:rPr>
              <a:pPr/>
              <a:t>28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28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614EDE0-34E3-6B4F-8E44-EFC593E19A52}" type="slidenum">
              <a:rPr lang="en-US" altLang="en-US" sz="1200">
                <a:latin typeface="Arial" charset="0"/>
              </a:rPr>
              <a:pPr/>
              <a:t>29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2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B511E23-782C-F84B-82EE-556CDA5B79FC}" type="slidenum">
              <a:rPr lang="en-US" altLang="en-US" sz="1200">
                <a:latin typeface="Arial" charset="0"/>
              </a:rPr>
              <a:pPr/>
              <a:t>3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427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C4E59EE-AB88-7D4E-892D-3F4B2E5EE4D3}" type="slidenum">
              <a:rPr lang="en-US" altLang="en-US" sz="1200">
                <a:latin typeface="Arial" charset="0"/>
              </a:rPr>
              <a:pPr/>
              <a:t>30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91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A4910-A157-DF4E-BD91-9CD31E39F150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22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6451CEF3-17DC-1043-804A-6536DB54E88A}" type="slidenum">
              <a:rPr lang="en-US" altLang="en-US" sz="1200">
                <a:latin typeface="Arial" charset="0"/>
              </a:rPr>
              <a:pPr/>
              <a:t>32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46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7A977D4-2A6D-1744-ADDB-393E80CECF48}" type="slidenum">
              <a:rPr lang="en-US" altLang="en-US" sz="1200">
                <a:latin typeface="Arial" charset="0"/>
              </a:rPr>
              <a:pPr/>
              <a:t>33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2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E3DBB8BF-5FB5-2044-8E21-898720F2EF44}" type="slidenum">
              <a:rPr lang="en-US" altLang="en-US" sz="1200">
                <a:latin typeface="Arial" charset="0"/>
              </a:rPr>
              <a:pPr/>
              <a:t>34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43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08EDEF65-EE82-5748-AD34-E96C53E1240F}" type="slidenum">
              <a:rPr lang="en-US" altLang="en-US" sz="1200">
                <a:latin typeface="Arial" charset="0"/>
              </a:rPr>
              <a:pPr/>
              <a:t>36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739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851E3-8EB5-9345-94BA-C48E89647E9E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1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C31B961-69FB-9549-9BD0-E28EF7D55991}" type="slidenum">
              <a:rPr lang="en-US" altLang="en-US" sz="1200">
                <a:latin typeface="Arial" charset="0"/>
              </a:rPr>
              <a:pPr/>
              <a:t>38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07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6C683F4E-71F6-EA4E-88A9-D502D3559FEC}" type="slidenum">
              <a:rPr lang="en-US" altLang="en-US" sz="1200">
                <a:latin typeface="Arial" charset="0"/>
              </a:rPr>
              <a:pPr/>
              <a:t>39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50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29AA-A360-24BE-F67C-7E73D32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>
            <a:extLst>
              <a:ext uri="{FF2B5EF4-FFF2-40B4-BE49-F238E27FC236}">
                <a16:creationId xmlns:a16="http://schemas.microsoft.com/office/drawing/2014/main" id="{46FFD3CA-4904-20E9-80D9-86599377D9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>
            <a:extLst>
              <a:ext uri="{FF2B5EF4-FFF2-40B4-BE49-F238E27FC236}">
                <a16:creationId xmlns:a16="http://schemas.microsoft.com/office/drawing/2014/main" id="{000D1549-B5A0-F61E-D0D1-3C7854F5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8F981722-1729-469D-673C-1EBEA70C4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364F530-950B-6F49-841D-B715E9034FF1}" type="slidenum">
              <a:rPr lang="en-US" altLang="en-US" sz="1200">
                <a:latin typeface="Arial" charset="0"/>
              </a:rPr>
              <a:pPr/>
              <a:t>40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60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BDA3E83-32DE-6E4F-8A03-D70DB2E885D8}" type="slidenum">
              <a:rPr lang="en-US" altLang="en-US" sz="1200">
                <a:latin typeface="Arial" charset="0"/>
              </a:rPr>
              <a:pPr/>
              <a:t>4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00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881E0-95CB-4FFE-0012-1F5215AE9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>
            <a:extLst>
              <a:ext uri="{FF2B5EF4-FFF2-40B4-BE49-F238E27FC236}">
                <a16:creationId xmlns:a16="http://schemas.microsoft.com/office/drawing/2014/main" id="{897142A9-71FC-0B5D-E2DE-42EEFABC93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>
            <a:extLst>
              <a:ext uri="{FF2B5EF4-FFF2-40B4-BE49-F238E27FC236}">
                <a16:creationId xmlns:a16="http://schemas.microsoft.com/office/drawing/2014/main" id="{A596BEFE-1537-9921-2AB5-48DAC4543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451D6221-CA31-F0CF-8C1C-BC47853FA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364F530-950B-6F49-841D-B715E9034FF1}" type="slidenum">
              <a:rPr lang="en-US" altLang="en-US" sz="1200">
                <a:latin typeface="Arial" charset="0"/>
              </a:rPr>
              <a:pPr/>
              <a:t>41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32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B27F-7622-01DD-D403-75498CCD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>
            <a:extLst>
              <a:ext uri="{FF2B5EF4-FFF2-40B4-BE49-F238E27FC236}">
                <a16:creationId xmlns:a16="http://schemas.microsoft.com/office/drawing/2014/main" id="{14F235FA-F6DA-9409-5BA8-630F89E717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>
            <a:extLst>
              <a:ext uri="{FF2B5EF4-FFF2-40B4-BE49-F238E27FC236}">
                <a16:creationId xmlns:a16="http://schemas.microsoft.com/office/drawing/2014/main" id="{8565340D-9CB9-3AF6-63F2-7C315CE66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2F30893F-84CB-B166-FBB7-96653AAAE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364F530-950B-6F49-841D-B715E9034FF1}" type="slidenum">
              <a:rPr lang="en-US" altLang="en-US" sz="1200">
                <a:latin typeface="Arial" charset="0"/>
              </a:rPr>
              <a:pPr/>
              <a:t>42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10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F07EFCCB-55AE-1B4D-ACB1-13EE1267B407}" type="slidenum">
              <a:rPr lang="en-US" altLang="en-US" sz="1200">
                <a:latin typeface="Arial" charset="0"/>
              </a:rPr>
              <a:pPr/>
              <a:t>43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1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0BF208BA-A146-654D-BB85-C6FE0FBB6893}" type="slidenum">
              <a:rPr lang="en-US" altLang="en-US" sz="1200">
                <a:latin typeface="Arial" charset="0"/>
              </a:rPr>
              <a:pPr/>
              <a:t>5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2C72F0F-9666-9842-9163-9444F6C1B136}" type="slidenum">
              <a:rPr lang="en-US" altLang="en-US" sz="1200">
                <a:latin typeface="Arial" charset="0"/>
              </a:rPr>
              <a:pPr/>
              <a:t>6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4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6BA0C85-E02D-7B4F-BEBD-8CD2A30B0A62}" type="slidenum">
              <a:rPr lang="en-US" altLang="en-US" sz="1200">
                <a:latin typeface="Arial" charset="0"/>
              </a:rPr>
              <a:pPr/>
              <a:t>7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9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6A37BD63-2F76-4348-96C9-013CFF535787}" type="slidenum">
              <a:rPr lang="en-US" altLang="en-US" sz="1200">
                <a:latin typeface="Arial" charset="0"/>
              </a:rPr>
              <a:pPr/>
              <a:t>8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9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571C5ED-86F8-AF49-AE68-DBEF4685C632}" type="slidenum">
              <a:rPr lang="en-US" altLang="en-US" sz="1200">
                <a:latin typeface="Arial" charset="0"/>
              </a:rPr>
              <a:pPr/>
              <a:t>9</a:t>
            </a:fld>
            <a:endParaRPr lang="en-US" alt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30101-4C00-C24E-96C7-DF3AFD7C62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95526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9918B2-61E6-5848-B461-D7D3F9DE06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194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FFF3FA-9706-CE4C-A58C-CBE8515EA5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8886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981200"/>
            <a:ext cx="40386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671322-5039-7740-B77F-9FB76449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6410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BF0465-FB6D-7145-B854-24F1ABCDFB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1532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BA4932-DBB6-7746-91EF-D2D75AF2A1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982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C0454-C9DD-9840-B5BD-E38F428CC9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3464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3D6EE8-853A-0C4A-92EB-EEF2F72ED0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9430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AB321-4191-9949-A9B8-13114913D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1728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494296-A674-3645-8671-E9D8BFC9E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2004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B3DA7-94D2-5F4E-8A3D-719C970694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8963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FC9E03-E318-9640-B1B6-B5890C3591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80945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D609E8-3B56-3E4A-BD50-F87EE1552FF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3">
        <p:tmplLst>
          <p:tmpl lvl="1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32.png"/><Relationship Id="rId4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1828800"/>
          </a:xfrm>
        </p:spPr>
        <p:txBody>
          <a:bodyPr/>
          <a:lstStyle/>
          <a:p>
            <a:pPr eaLnBrk="1" hangingPunct="1"/>
            <a:r>
              <a:rPr lang="en-US" altLang="en-US" sz="5400">
                <a:latin typeface="Tahoma" charset="0"/>
                <a:ea typeface="ＭＳ Ｐゴシック" charset="-128"/>
              </a:rPr>
              <a:t>Chapter 5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1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sz="4000" dirty="0">
                <a:latin typeface="Tahoma" charset="0"/>
                <a:ea typeface="+mn-ea"/>
                <a:cs typeface="+mn-cs"/>
              </a:rPr>
              <a:t>The Integumentary System</a:t>
            </a:r>
          </a:p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endParaRPr lang="en-US" sz="4000" dirty="0">
              <a:latin typeface="Tahoma" charset="0"/>
              <a:ea typeface="+mn-ea"/>
              <a:cs typeface="+mn-cs"/>
            </a:endParaRP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1C7CE18-E360-CA4E-9C35-8232234C14DA}" type="slidenum">
              <a:rPr lang="en-US" altLang="en-US" sz="1200">
                <a:latin typeface="Arial" charset="0"/>
              </a:rPr>
              <a:pPr/>
              <a:t>1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67038"/>
            <a:ext cx="5127625" cy="388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sz="4800">
                <a:latin typeface="Tahoma" charset="0"/>
                <a:ea typeface="ＭＳ Ｐゴシック" charset="-128"/>
              </a:rPr>
              <a:t>Stratum Lucidum</a:t>
            </a:r>
            <a:r>
              <a:rPr lang="en-US" altLang="en-US" sz="4000">
                <a:latin typeface="Tahoma" charset="0"/>
                <a:ea typeface="ＭＳ Ｐゴシック" charset="-128"/>
              </a:rPr>
              <a:t> 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600200"/>
            <a:ext cx="3898900" cy="374015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charset="-128"/>
              </a:rPr>
              <a:t>Present only in the fingers tips, palms of the hands, and soles of the feet.</a:t>
            </a:r>
          </a:p>
          <a:p>
            <a:pPr eaLnBrk="1" hangingPunct="1"/>
            <a:endParaRPr lang="en-US" altLang="en-US" sz="2800" b="1" dirty="0">
              <a:ea typeface="ＭＳ Ｐゴシック" charset="-128"/>
            </a:endParaRPr>
          </a:p>
          <a:p>
            <a:pPr eaLnBrk="1" hangingPunct="1"/>
            <a:r>
              <a:rPr lang="en-US" altLang="en-US" sz="2800" dirty="0">
                <a:ea typeface="ＭＳ Ｐゴシック" charset="-128"/>
              </a:rPr>
              <a:t>Three to five layers of clear, flat, dead cells</a:t>
            </a:r>
          </a:p>
          <a:p>
            <a:pPr eaLnBrk="1" hangingPunct="1">
              <a:buFont typeface="Wingdings" charset="2"/>
              <a:buChar char="n"/>
            </a:pP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3584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EC2BA58-3287-4C4F-9EEE-3D4D8368A800}" type="slidenum">
              <a:rPr lang="en-US" altLang="en-US" sz="1200">
                <a:latin typeface="Arial" charset="0"/>
              </a:rPr>
              <a:pPr/>
              <a:t>10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35844" name="Picture 4" descr="w0117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b="6828"/>
          <a:stretch>
            <a:fillRect/>
          </a:stretch>
        </p:blipFill>
        <p:spPr bwMode="auto">
          <a:xfrm>
            <a:off x="0" y="1371600"/>
            <a:ext cx="45720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810000" y="2438400"/>
            <a:ext cx="762000" cy="457200"/>
          </a:xfrm>
          <a:prstGeom prst="ellipse">
            <a:avLst/>
          </a:prstGeom>
          <a:noFill/>
          <a:ln w="571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Stratum Corneum</a:t>
            </a:r>
            <a:endParaRPr lang="en-US" altLang="en-US" sz="5400" b="1">
              <a:ea typeface="ＭＳ Ｐゴシック" charset="-128"/>
            </a:endParaRP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2895600"/>
            <a:ext cx="41148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latin typeface="Tahoma" charset="0"/>
                <a:ea typeface="ＭＳ Ｐゴシック" charset="-128"/>
              </a:rPr>
              <a:t>25 to 30 layers of flat dead cells filled with keratin and surrounded by lipids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continuously shed</a:t>
            </a:r>
          </a:p>
        </p:txBody>
      </p:sp>
      <p:sp>
        <p:nvSpPr>
          <p:cNvPr id="3789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A117615-3417-6F42-A3BE-C7AB73F1FAC3}" type="slidenum">
              <a:rPr lang="en-US" altLang="en-US" sz="1200">
                <a:latin typeface="Arial" charset="0"/>
              </a:rPr>
              <a:pPr/>
              <a:t>11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37892" name="Picture 1028" descr="w0117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b="6828"/>
          <a:stretch>
            <a:fillRect/>
          </a:stretch>
        </p:blipFill>
        <p:spPr bwMode="auto">
          <a:xfrm>
            <a:off x="0" y="1558925"/>
            <a:ext cx="45720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Oval 1029"/>
          <p:cNvSpPr>
            <a:spLocks noChangeArrowheads="1"/>
          </p:cNvSpPr>
          <p:nvPr/>
        </p:nvSpPr>
        <p:spPr bwMode="auto">
          <a:xfrm>
            <a:off x="3810000" y="1981200"/>
            <a:ext cx="762000" cy="457200"/>
          </a:xfrm>
          <a:prstGeom prst="ellipse">
            <a:avLst/>
          </a:prstGeom>
          <a:noFill/>
          <a:ln w="571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Epidermal Ridges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581400" cy="41148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  <a:cs typeface="+mn-cs"/>
              </a:rPr>
              <a:t>Produced during the 3</a:t>
            </a:r>
            <a:r>
              <a:rPr lang="en-US" sz="2400" baseline="30000" dirty="0">
                <a:ea typeface="+mn-ea"/>
                <a:cs typeface="+mn-cs"/>
              </a:rPr>
              <a:t>rd</a:t>
            </a:r>
            <a:r>
              <a:rPr lang="en-US" sz="2400" dirty="0">
                <a:ea typeface="+mn-ea"/>
                <a:cs typeface="+mn-cs"/>
              </a:rPr>
              <a:t> month of fetal development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  <a:cs typeface="+mn-cs"/>
              </a:rPr>
              <a:t>Increase the surface area of the epidermis and increase the grip of the hand or foot by increasing friction.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  <a:cs typeface="+mn-cs"/>
              </a:rPr>
              <a:t>Increased surface area allows for more nutrient exchange from dermis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  <a:cs typeface="+mn-cs"/>
              </a:rPr>
              <a:t>Increased surface area strengthens against shear forces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6B1E985-8CCB-BE4D-A19F-CEE23F2D909B}" type="slidenum">
              <a:rPr lang="en-US" altLang="en-US" sz="1200">
                <a:latin typeface="Arial" charset="0"/>
              </a:rPr>
              <a:pPr/>
              <a:t>12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4198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1828800"/>
            <a:ext cx="508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Dermis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44034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44196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Contains hair follicles, glands, nerves &amp; blood vessels</a:t>
            </a:r>
          </a:p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Two major regions of dermis</a:t>
            </a:r>
          </a:p>
          <a:p>
            <a:pPr marL="971550" lvl="1" indent="-514350" eaLnBrk="1" hangingPunct="1">
              <a:buFont typeface="Calibri" charset="0"/>
              <a:buAutoNum type="arabicPeriod"/>
            </a:pPr>
            <a:r>
              <a:rPr lang="en-US" altLang="en-US">
                <a:latin typeface="Tahoma" charset="0"/>
                <a:ea typeface="ＭＳ Ｐゴシック" charset="-128"/>
              </a:rPr>
              <a:t>papillary region</a:t>
            </a:r>
          </a:p>
          <a:p>
            <a:pPr marL="971550" lvl="1" indent="-514350" eaLnBrk="1" hangingPunct="1">
              <a:buFont typeface="Calibri" charset="0"/>
              <a:buAutoNum type="arabicPeriod"/>
            </a:pPr>
            <a:r>
              <a:rPr lang="en-US" altLang="en-US">
                <a:latin typeface="Tahoma" charset="0"/>
                <a:ea typeface="ＭＳ Ｐゴシック" charset="-128"/>
              </a:rPr>
              <a:t>reticular region</a:t>
            </a:r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99DA0BE2-5368-C04A-BF02-4ABBCB03378E}" type="slidenum">
              <a:rPr lang="en-US" altLang="en-US" sz="1200">
                <a:latin typeface="Arial" charset="0"/>
              </a:rPr>
              <a:pPr/>
              <a:t>13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44036" name="Picture 1028" descr="w0115a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r="20543" b="7896"/>
          <a:stretch>
            <a:fillRect/>
          </a:stretch>
        </p:blipFill>
        <p:spPr bwMode="auto">
          <a:xfrm>
            <a:off x="5778500" y="2667000"/>
            <a:ext cx="30289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Dermis - Papillary Region</a:t>
            </a:r>
            <a:endParaRPr lang="en-US" altLang="en-US" sz="4800" b="1">
              <a:ea typeface="ＭＳ Ｐゴシック" charset="-128"/>
            </a:endParaRPr>
          </a:p>
        </p:txBody>
      </p:sp>
      <p:sp>
        <p:nvSpPr>
          <p:cNvPr id="396291" name="Rectangle 3"/>
          <p:cNvSpPr>
            <a:spLocks noGrp="1" noChangeArrowheads="1"/>
          </p:cNvSpPr>
          <p:nvPr>
            <p:ph idx="1"/>
          </p:nvPr>
        </p:nvSpPr>
        <p:spPr>
          <a:xfrm>
            <a:off x="528638" y="1219200"/>
            <a:ext cx="3967162" cy="5334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Top 20% of dermis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Tahoma" charset="0"/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areolar connective tissue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latin typeface="Tahoma" charset="0"/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Finger like projections are called </a:t>
            </a:r>
            <a:r>
              <a:rPr lang="en-US" altLang="en-US" sz="2400" u="sng">
                <a:latin typeface="Tahoma" charset="0"/>
                <a:ea typeface="ＭＳ Ｐゴシック" charset="-128"/>
              </a:rPr>
              <a:t>dermal papillae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Tahoma" charset="0"/>
                <a:ea typeface="ＭＳ Ｐゴシック" charset="-128"/>
              </a:rPr>
              <a:t>anchors epidermis to dermis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Tahoma" charset="0"/>
                <a:ea typeface="ＭＳ Ｐゴシック" charset="-128"/>
              </a:rPr>
              <a:t>contains capillaries that feed epidermis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Tahoma" charset="0"/>
                <a:ea typeface="ＭＳ Ｐゴシック" charset="-128"/>
              </a:rPr>
              <a:t>contains Meissner</a:t>
            </a:r>
            <a:r>
              <a:rPr lang="ja-JP" altLang="en-US" sz="2000">
                <a:latin typeface="Tahoma" charset="0"/>
                <a:ea typeface="ＭＳ Ｐゴシック" charset="-128"/>
              </a:rPr>
              <a:t>’</a:t>
            </a:r>
            <a:r>
              <a:rPr lang="en-US" altLang="ja-JP" sz="2000">
                <a:latin typeface="Tahoma" charset="0"/>
                <a:ea typeface="ＭＳ Ｐゴシック" charset="-128"/>
              </a:rPr>
              <a:t>s corpuscles (touch) &amp; free nerve endings for sensations of heat, cold, pain, tickle, and itch</a:t>
            </a:r>
            <a:endParaRPr lang="en-US" altLang="en-US" sz="2000">
              <a:latin typeface="Tahoma" charset="0"/>
              <a:ea typeface="ＭＳ Ｐゴシック" charset="-128"/>
            </a:endParaRP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E57DE92-99B3-2D4D-9106-D24F59B061A8}" type="slidenum">
              <a:rPr lang="en-US" altLang="en-US" sz="1200">
                <a:latin typeface="Arial" charset="0"/>
              </a:rPr>
              <a:pPr/>
              <a:t>14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46084" name="Picture 1028" descr="w0115a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r="20543" b="7896"/>
          <a:stretch>
            <a:fillRect/>
          </a:stretch>
        </p:blipFill>
        <p:spPr bwMode="auto">
          <a:xfrm>
            <a:off x="5029200" y="1143000"/>
            <a:ext cx="3998913" cy="55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890588" y="152400"/>
            <a:ext cx="7362825" cy="8382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charset="-128"/>
              </a:rPr>
              <a:t> Dermis - </a:t>
            </a:r>
            <a:r>
              <a:rPr lang="en-US" altLang="en-US">
                <a:ea typeface="ＭＳ Ｐゴシック" charset="-128"/>
              </a:rPr>
              <a:t>Reticular Region</a:t>
            </a:r>
            <a:endParaRPr lang="en-US" altLang="en-US" b="1">
              <a:ea typeface="ＭＳ Ｐゴシック" charset="-128"/>
            </a:endParaRP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4648200" cy="563880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Remaining 80%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Dense irregular connective tissue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Contains interlacing collagen and elastic fibers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Packed with oil glands, sweat gland ducts, fat &amp; hair follicles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Provides strength, extensibility &amp; elasticity to skin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400" u="sng" dirty="0">
                <a:latin typeface="Tahoma" charset="0"/>
                <a:ea typeface="+mn-ea"/>
              </a:rPr>
              <a:t>stretch marks</a:t>
            </a:r>
            <a:r>
              <a:rPr lang="en-US" sz="2400" dirty="0">
                <a:latin typeface="Tahoma" charset="0"/>
                <a:ea typeface="+mn-ea"/>
              </a:rPr>
              <a:t> are dermal tears from extreme stretching</a:t>
            </a: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270DB14-3A8A-2444-8B6C-7B6AEC6D6DBA}" type="slidenum">
              <a:rPr lang="en-US" altLang="en-US" sz="1200">
                <a:latin typeface="Arial" charset="0"/>
              </a:rPr>
              <a:pPr/>
              <a:t>15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48132" name="Picture 1028" descr="w0115a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r="20543" b="7896"/>
          <a:stretch>
            <a:fillRect/>
          </a:stretch>
        </p:blipFill>
        <p:spPr bwMode="auto">
          <a:xfrm>
            <a:off x="5029200" y="1131888"/>
            <a:ext cx="4102100" cy="567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Tattoos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1905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  <a:cs typeface="+mn-cs"/>
              </a:rPr>
              <a:t>Tattooing is a permanent coloration of the skin in which a foreign pigment is injected into the dermis.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017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1EBAC92-3DF4-EC49-A59C-280769810DAD}" type="slidenum">
              <a:rPr lang="en-US" altLang="en-US" sz="1200">
                <a:latin typeface="Arial" charset="0"/>
              </a:rPr>
              <a:pPr/>
              <a:t>16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5018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30513"/>
            <a:ext cx="304800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8" b="39969"/>
          <a:stretch>
            <a:fillRect/>
          </a:stretch>
        </p:blipFill>
        <p:spPr bwMode="auto">
          <a:xfrm>
            <a:off x="685800" y="5562600"/>
            <a:ext cx="4343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f you have tattoos and you cut your skin, will your tattoo mess up? - Quora">
            <a:extLst>
              <a:ext uri="{FF2B5EF4-FFF2-40B4-BE49-F238E27FC236}">
                <a16:creationId xmlns:a16="http://schemas.microsoft.com/office/drawing/2014/main" id="{A574B99A-496C-0871-2BB3-86BCA21B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61347"/>
            <a:ext cx="3810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BFCE-554F-B152-BCBB-6B5B1802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:a16="http://schemas.microsoft.com/office/drawing/2014/main" id="{19B7A437-1AF9-AFAB-E6C1-DA087FFDD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latin typeface="Tahoma" charset="0"/>
                <a:ea typeface="+mj-ea"/>
                <a:cs typeface="+mj-cs"/>
              </a:rPr>
              <a:t>Skin Color Symptoms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17094057-9387-B2F1-A056-3A3AEC3E3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2971800"/>
          </a:xfrm>
        </p:spPr>
        <p:txBody>
          <a:bodyPr rtlCol="0">
            <a:normAutofit fontScale="70000" lnSpcReduction="20000"/>
          </a:bodyPr>
          <a:lstStyle/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Jaundice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yellowish color to skin and whites of eyes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buildup of yellow bilirubin in blood from liver disease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dirty="0">
              <a:ea typeface="+mn-ea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Cyanosis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bluish color to nail beds and skin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hemoglobin depleted of oxygen looks purple-blue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dirty="0">
              <a:ea typeface="+mn-ea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Erythema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redness of skin due to enlargement of capillaries in dermis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 during inflammation, infection, allergy or burns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2227" name="Slide Number Placeholder 5">
            <a:extLst>
              <a:ext uri="{FF2B5EF4-FFF2-40B4-BE49-F238E27FC236}">
                <a16:creationId xmlns:a16="http://schemas.microsoft.com/office/drawing/2014/main" id="{5F2D2C3C-0981-A963-6934-E5A63CE1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76149CD-1A6B-E648-BB6F-9507B3182F92}" type="slidenum">
              <a:rPr lang="en-US" altLang="en-US" sz="1200">
                <a:latin typeface="Arial" charset="0"/>
              </a:rPr>
              <a:pPr/>
              <a:t>17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52228" name="Picture 1">
            <a:extLst>
              <a:ext uri="{FF2B5EF4-FFF2-40B4-BE49-F238E27FC236}">
                <a16:creationId xmlns:a16="http://schemas.microsoft.com/office/drawing/2014/main" id="{748822DF-9CCD-5013-84B6-8F6822677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3175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2">
            <a:extLst>
              <a:ext uri="{FF2B5EF4-FFF2-40B4-BE49-F238E27FC236}">
                <a16:creationId xmlns:a16="http://schemas.microsoft.com/office/drawing/2014/main" id="{6E963B5E-B5B9-C869-37DF-FB5664BAA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10000"/>
            <a:ext cx="33020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3">
            <a:extLst>
              <a:ext uri="{FF2B5EF4-FFF2-40B4-BE49-F238E27FC236}">
                <a16:creationId xmlns:a16="http://schemas.microsoft.com/office/drawing/2014/main" id="{92D389F3-968D-B373-FCFE-9F98678F3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4267200"/>
            <a:ext cx="21844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1624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Skin Color Pigments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839200" cy="2971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800">
                <a:ea typeface="ＭＳ Ｐゴシック" charset="-128"/>
              </a:rPr>
              <a:t>Melanin produced in epidermis by melanocytes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400">
                <a:ea typeface="ＭＳ Ｐゴシック" charset="-128"/>
              </a:rPr>
              <a:t>melanocytes convert tyrosine to melanin</a:t>
            </a:r>
          </a:p>
          <a:p>
            <a:pPr lvl="2"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000">
                <a:ea typeface="ＭＳ Ｐゴシック" charset="-128"/>
              </a:rPr>
              <a:t>UV in sunlight increases melanin production</a:t>
            </a:r>
          </a:p>
          <a:p>
            <a:pPr lvl="2" eaLnBrk="1" hangingPunct="1">
              <a:lnSpc>
                <a:spcPct val="90000"/>
              </a:lnSpc>
              <a:buFont typeface="Wingdings" charset="2"/>
              <a:buChar char="n"/>
            </a:pPr>
            <a:endParaRPr lang="en-US" altLang="en-US" sz="2000" b="1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400">
                <a:ea typeface="ＭＳ Ｐゴシック" charset="-128"/>
              </a:rPr>
              <a:t>same number of melanocytes in everyone, but differing amounts of pigment produced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endParaRPr lang="en-US" altLang="en-US" sz="2400">
              <a:ea typeface="ＭＳ Ｐゴシック" charset="-128"/>
            </a:endParaRPr>
          </a:p>
        </p:txBody>
      </p:sp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08C498B-DD76-3C4E-B8AD-9C4D390390DC}" type="slidenum">
              <a:rPr lang="en-US" altLang="en-US" sz="1200">
                <a:latin typeface="Arial" charset="0"/>
              </a:rPr>
              <a:pPr/>
              <a:t>18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406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7600"/>
            <a:ext cx="4011613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724AF-01B4-703B-C64A-023ADA70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52CE14F1-9273-0D58-2604-7138DF05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Skin Color Pigments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0EB7D4AF-79F9-799B-FED5-63C9163ACD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839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800">
                <a:ea typeface="ＭＳ Ｐゴシック" charset="-128"/>
              </a:rPr>
              <a:t>Clinical observations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400">
                <a:ea typeface="ＭＳ Ｐゴシック" charset="-128"/>
              </a:rPr>
              <a:t>freckles or liver spots =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melanin</a:t>
            </a:r>
            <a:r>
              <a:rPr lang="en-US" altLang="en-US" sz="2400">
                <a:ea typeface="ＭＳ Ｐゴシック" charset="-128"/>
              </a:rPr>
              <a:t> in a patch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400">
                <a:ea typeface="ＭＳ Ｐゴシック" charset="-128"/>
              </a:rPr>
              <a:t>albinism = inherited lack of tyrosinase; no pigment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400">
                <a:ea typeface="ＭＳ Ｐゴシック" charset="-128"/>
              </a:rPr>
              <a:t>vitiligo = autoimmune loss of melanocytes in areas of the skin produces white patches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endParaRPr lang="en-US" altLang="en-US" sz="2400">
              <a:ea typeface="ＭＳ Ｐゴシック" charset="-128"/>
            </a:endParaRPr>
          </a:p>
        </p:txBody>
      </p:sp>
      <p:sp>
        <p:nvSpPr>
          <p:cNvPr id="58371" name="Slide Number Placeholder 5">
            <a:extLst>
              <a:ext uri="{FF2B5EF4-FFF2-40B4-BE49-F238E27FC236}">
                <a16:creationId xmlns:a16="http://schemas.microsoft.com/office/drawing/2014/main" id="{B6E14663-3549-64BD-A59C-B52978D6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3D416B1E-FEB2-CB42-89BA-FC9DDDF7EF0F}" type="slidenum">
              <a:rPr lang="en-US" altLang="en-US" sz="1200">
                <a:latin typeface="Arial" charset="0"/>
              </a:rPr>
              <a:pPr/>
              <a:t>19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58372" name="Picture 1">
            <a:extLst>
              <a:ext uri="{FF2B5EF4-FFF2-40B4-BE49-F238E27FC236}">
                <a16:creationId xmlns:a16="http://schemas.microsoft.com/office/drawing/2014/main" id="{27229E17-FEEA-E23A-6B1D-64D326532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">
            <a:extLst>
              <a:ext uri="{FF2B5EF4-FFF2-40B4-BE49-F238E27FC236}">
                <a16:creationId xmlns:a16="http://schemas.microsoft.com/office/drawing/2014/main" id="{B75C6269-A7F3-59BF-B65A-06BCC2F0D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28543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3">
            <a:extLst>
              <a:ext uri="{FF2B5EF4-FFF2-40B4-BE49-F238E27FC236}">
                <a16:creationId xmlns:a16="http://schemas.microsoft.com/office/drawing/2014/main" id="{87193513-44E3-ED4A-0871-56E6DF58E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03600"/>
            <a:ext cx="2743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2719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INTRODUCTION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skin and its accessory structures make up the integumentary system.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Functions to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>
                <a:ea typeface="ＭＳ Ｐゴシック" charset="-128"/>
              </a:rPr>
              <a:t>Protect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>
                <a:ea typeface="ＭＳ Ｐゴシック" charset="-128"/>
              </a:rPr>
              <a:t>Maintain body temperature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>
                <a:ea typeface="ＭＳ Ｐゴシック" charset="-128"/>
              </a:rPr>
              <a:t>Provide sensory information about environment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b="1">
                <a:ea typeface="ＭＳ Ｐゴシック" charset="-128"/>
              </a:rPr>
              <a:t>What else?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F9B8608-DF2B-5A4D-89AB-C6C1186C867B}" type="slidenum">
              <a:rPr lang="en-US" altLang="en-US" sz="1200">
                <a:latin typeface="Arial" charset="0"/>
              </a:rPr>
              <a:pPr/>
              <a:t>2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1946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1"/>
          <a:stretch>
            <a:fillRect/>
          </a:stretch>
        </p:blipFill>
        <p:spPr bwMode="auto">
          <a:xfrm>
            <a:off x="6588125" y="4737100"/>
            <a:ext cx="2100263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ea typeface="ＭＳ Ｐゴシック" charset="-128"/>
              </a:rPr>
              <a:t>Why do we have different skin colors – the role of pigments</a:t>
            </a:r>
            <a:endParaRPr lang="en-US" altLang="en-US" sz="2800" dirty="0">
              <a:ea typeface="ＭＳ Ｐゴシック" charset="-128"/>
            </a:endParaRP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839200" cy="102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n"/>
            </a:pPr>
            <a:r>
              <a:rPr lang="en-US" altLang="en-US" sz="2400" dirty="0">
                <a:ea typeface="ＭＳ Ｐゴシック" charset="-128"/>
              </a:rPr>
              <a:t>The wide variety of colors in skin is due to three pigments - melanin, carotene, and hemoglobin (in blood in capillaries) - in the dermis.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n"/>
            </a:pP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78CC0DF-1449-0142-B346-7FCA86C6C55B}" type="slidenum">
              <a:rPr lang="en-US" altLang="en-US" sz="1200">
                <a:latin typeface="Arial" charset="0"/>
              </a:rPr>
              <a:pPr/>
              <a:t>20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62200"/>
            <a:ext cx="51816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Tahoma" charset="0"/>
                <a:ea typeface="ＭＳ Ｐゴシック" charset="-128"/>
              </a:rPr>
              <a:t>Why do we have different skin colors?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867400" cy="48768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Two main selection pressures:</a:t>
            </a:r>
          </a:p>
          <a:p>
            <a:pPr marL="971550" lvl="1" indent="-514350" eaLnBrk="1" fontAlgn="auto" hangingPunct="1">
              <a:spcAft>
                <a:spcPts val="0"/>
              </a:spcAft>
              <a:buFont typeface="Tahoma" charset="0"/>
              <a:buAutoNum type="arabicPeriod"/>
              <a:defRPr/>
            </a:pPr>
            <a:r>
              <a:rPr lang="en-US" dirty="0">
                <a:latin typeface="Tahoma" charset="0"/>
                <a:ea typeface="+mn-ea"/>
              </a:rPr>
              <a:t>Protect </a:t>
            </a:r>
            <a:r>
              <a:rPr lang="en-US" dirty="0" err="1">
                <a:latin typeface="Tahoma" charset="0"/>
                <a:ea typeface="+mn-ea"/>
              </a:rPr>
              <a:t>folate</a:t>
            </a:r>
            <a:r>
              <a:rPr lang="en-US" dirty="0">
                <a:latin typeface="Tahoma" charset="0"/>
                <a:ea typeface="+mn-ea"/>
              </a:rPr>
              <a:t> from UVA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</a:rPr>
              <a:t>Important in:</a:t>
            </a:r>
          </a:p>
          <a:p>
            <a:pPr lvl="3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Cell division (fetus and sperm cells)</a:t>
            </a:r>
          </a:p>
          <a:p>
            <a:pPr lvl="3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DNA repair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</a:rPr>
              <a:t>Lack of can cause:</a:t>
            </a:r>
          </a:p>
          <a:p>
            <a:pPr lvl="3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 neural tube defects</a:t>
            </a:r>
          </a:p>
          <a:p>
            <a:pPr lvl="3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Miscarriage</a:t>
            </a:r>
          </a:p>
          <a:p>
            <a:pPr lvl="3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Various other complications during pregnancy</a:t>
            </a:r>
          </a:p>
          <a:p>
            <a:pPr lvl="3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marL="971550" lvl="1" indent="-514350" eaLnBrk="1" fontAlgn="auto" hangingPunct="1">
              <a:spcAft>
                <a:spcPts val="0"/>
              </a:spcAft>
              <a:buFont typeface="Tahoma" charset="0"/>
              <a:buAutoNum type="arabicPeriod"/>
              <a:defRPr/>
            </a:pPr>
            <a:r>
              <a:rPr lang="en-US" dirty="0">
                <a:latin typeface="Tahoma" charset="0"/>
                <a:ea typeface="+mn-ea"/>
              </a:rPr>
              <a:t>Make enough Vitamin D via UVB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</a:rPr>
              <a:t>Important in proper calcium absorption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</a:rPr>
              <a:t>Lack of can cause rickets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6146E8D-6CB4-4A42-ADA2-4274D4A36706}" type="slidenum">
              <a:rPr lang="en-US" altLang="en-US" sz="1200">
                <a:latin typeface="Arial" charset="0"/>
              </a:rPr>
              <a:pPr/>
              <a:t>21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2200"/>
            <a:ext cx="28956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00C32-1684-DE62-1624-BB6527B0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3E1A-7141-A6BD-AA2A-1774C00E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ahoma" charset="0"/>
                <a:ea typeface="+mj-ea"/>
                <a:cs typeface="+mj-cs"/>
              </a:rPr>
              <a:t>Rickets</a:t>
            </a:r>
          </a:p>
        </p:txBody>
      </p:sp>
      <p:sp>
        <p:nvSpPr>
          <p:cNvPr id="64514" name="Slide Number Placeholder 3">
            <a:extLst>
              <a:ext uri="{FF2B5EF4-FFF2-40B4-BE49-F238E27FC236}">
                <a16:creationId xmlns:a16="http://schemas.microsoft.com/office/drawing/2014/main" id="{756DA8B9-0A68-1C82-C7EC-A9869974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E4AEB04-8257-254F-9D49-7C73A7E1354C}" type="slidenum">
              <a:rPr lang="en-US" altLang="en-US" sz="1200">
                <a:latin typeface="Arial" charset="0"/>
              </a:rPr>
              <a:pPr/>
              <a:t>22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E70F5966-190B-D2DF-5D25-517BEA62D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" y="2819400"/>
            <a:ext cx="307889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6">
            <a:extLst>
              <a:ext uri="{FF2B5EF4-FFF2-40B4-BE49-F238E27FC236}">
                <a16:creationId xmlns:a16="http://schemas.microsoft.com/office/drawing/2014/main" id="{39B35DE0-FA76-EA77-D1B1-F7ADD8021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3815536"/>
            <a:ext cx="2405109" cy="304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7">
            <a:extLst>
              <a:ext uri="{FF2B5EF4-FFF2-40B4-BE49-F238E27FC236}">
                <a16:creationId xmlns:a16="http://schemas.microsoft.com/office/drawing/2014/main" id="{6252B7BD-436F-D9FF-3E8B-75F5CE0B00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18333"/>
          <a:stretch>
            <a:fillRect/>
          </a:stretch>
        </p:blipFill>
        <p:spPr bwMode="auto">
          <a:xfrm>
            <a:off x="5562600" y="1371600"/>
            <a:ext cx="333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89509-1B51-D148-D488-1A91E2A19D51}"/>
              </a:ext>
            </a:extLst>
          </p:cNvPr>
          <p:cNvSpPr txBox="1"/>
          <p:nvPr/>
        </p:nvSpPr>
        <p:spPr>
          <a:xfrm>
            <a:off x="258747" y="121246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Rickets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softening and weakening of bones in children, usually because of an extreme and prolonged vitamin D deficiency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79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 sz="4800">
                <a:latin typeface="Tahoma" charset="0"/>
                <a:ea typeface="ＭＳ Ｐゴシック" charset="-128"/>
              </a:rPr>
              <a:t>Accessory Structures of Skin</a:t>
            </a:r>
            <a:r>
              <a:rPr lang="en-US" altLang="en-US">
                <a:latin typeface="Tahoma" charset="0"/>
                <a:ea typeface="ＭＳ Ｐゴシック" charset="-128"/>
              </a:rPr>
              <a:t> 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295400"/>
            <a:ext cx="3886200" cy="5029200"/>
          </a:xfrm>
        </p:spPr>
        <p:txBody>
          <a:bodyPr/>
          <a:lstStyle/>
          <a:p>
            <a:pPr eaLnBrk="1" hangingPunct="1">
              <a:buFont typeface="Wingdings" charset="2"/>
              <a:buChar char="n"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6963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0AD62C4D-EC65-244F-96F3-9497AFE11DAB}" type="slidenum">
              <a:rPr lang="en-US" altLang="en-US" sz="1200">
                <a:latin typeface="Arial" charset="0"/>
              </a:rPr>
              <a:pPr/>
              <a:t>23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69636" name="Picture 4" descr="w0115a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4" b="8151"/>
          <a:stretch>
            <a:fillRect/>
          </a:stretch>
        </p:blipFill>
        <p:spPr bwMode="auto">
          <a:xfrm>
            <a:off x="1879600" y="1249363"/>
            <a:ext cx="4978400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90588" y="152400"/>
            <a:ext cx="7362825" cy="762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 </a:t>
            </a:r>
            <a:r>
              <a:rPr lang="en-US" sz="4800">
                <a:ea typeface="+mj-ea"/>
                <a:cs typeface="+mj-cs"/>
              </a:rPr>
              <a:t>Structure of Hair</a:t>
            </a:r>
            <a:endParaRPr lang="en-US" b="1">
              <a:ea typeface="+mj-ea"/>
              <a:cs typeface="+mj-cs"/>
            </a:endParaRP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295400"/>
            <a:ext cx="4267200" cy="5105400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ea typeface="+mn-ea"/>
                <a:cs typeface="+mn-cs"/>
              </a:rPr>
              <a:t>Shaft -- visible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+mn-ea"/>
              </a:rPr>
              <a:t>medulla, cortex &amp; cuticle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ea typeface="+mn-ea"/>
                <a:cs typeface="+mn-cs"/>
              </a:rPr>
              <a:t>Root -- below the surface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800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Follicle surrounds root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800" dirty="0">
              <a:ea typeface="+mn-ea"/>
              <a:cs typeface="+mn-cs"/>
            </a:endParaRPr>
          </a:p>
        </p:txBody>
      </p:sp>
      <p:sp>
        <p:nvSpPr>
          <p:cNvPr id="7168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DF69B25D-4143-CB4F-BEA8-FD43B767DD88}" type="slidenum">
              <a:rPr lang="en-US" altLang="en-US" sz="1200">
                <a:latin typeface="Arial" charset="0"/>
              </a:rPr>
              <a:pPr/>
              <a:t>24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71684" name="Picture 4" descr="w0118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990600"/>
            <a:ext cx="49053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>
          <a:xfrm>
            <a:off x="890588" y="381000"/>
            <a:ext cx="7362825" cy="1371600"/>
          </a:xfrm>
        </p:spPr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Hair Related Structures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447800"/>
            <a:ext cx="4267200" cy="47244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 </a:t>
            </a:r>
            <a:r>
              <a:rPr lang="en-US" dirty="0" err="1">
                <a:latin typeface="Tahoma" charset="0"/>
                <a:ea typeface="+mn-ea"/>
                <a:cs typeface="+mn-cs"/>
              </a:rPr>
              <a:t>Arrector</a:t>
            </a:r>
            <a:r>
              <a:rPr lang="en-US" dirty="0">
                <a:latin typeface="Tahoma" charset="0"/>
                <a:ea typeface="+mn-ea"/>
                <a:cs typeface="+mn-cs"/>
              </a:rPr>
              <a:t> </a:t>
            </a:r>
            <a:r>
              <a:rPr lang="en-US" dirty="0" err="1">
                <a:latin typeface="Tahoma" charset="0"/>
                <a:ea typeface="+mn-ea"/>
                <a:cs typeface="+mn-cs"/>
              </a:rPr>
              <a:t>pili</a:t>
            </a:r>
            <a:endParaRPr lang="en-US" dirty="0">
              <a:latin typeface="Tahoma" charset="0"/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smooth muscle in dermis contracts with cold or fear.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Hair root plexus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detect hair movement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sebaceous (oil) glands</a:t>
            </a:r>
          </a:p>
        </p:txBody>
      </p:sp>
      <p:sp>
        <p:nvSpPr>
          <p:cNvPr id="7373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6C6F1CE0-4221-E04E-8158-ADCB8CBA30D1}" type="slidenum">
              <a:rPr lang="en-US" altLang="en-US" sz="1200">
                <a:latin typeface="Arial" charset="0"/>
              </a:rPr>
              <a:pPr/>
              <a:t>25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73732" name="Picture 4" descr="fig5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781175"/>
            <a:ext cx="4452937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-1295400" y="15240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Types of hair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4267200" cy="4114800"/>
          </a:xfrm>
        </p:spPr>
        <p:txBody>
          <a:bodyPr/>
          <a:lstStyle/>
          <a:p>
            <a:pPr eaLnBrk="1" hangingPunct="1"/>
            <a:r>
              <a:rPr lang="en-US" altLang="en-US" sz="2400" u="sng">
                <a:latin typeface="Tahoma" charset="0"/>
                <a:ea typeface="ＭＳ Ｐゴシック" charset="-128"/>
              </a:rPr>
              <a:t>Lanugo</a:t>
            </a:r>
            <a:r>
              <a:rPr lang="en-US" altLang="en-US" sz="2400">
                <a:latin typeface="Tahoma" charset="0"/>
                <a:ea typeface="ＭＳ Ｐゴシック" charset="-128"/>
              </a:rPr>
              <a:t> is a fine, nonpigmented hair that covers the fetus.</a:t>
            </a:r>
          </a:p>
          <a:p>
            <a:pPr eaLnBrk="1" hangingPunct="1"/>
            <a:endParaRPr lang="en-US" altLang="en-US" sz="2400">
              <a:latin typeface="Tahoma" charset="0"/>
              <a:ea typeface="ＭＳ Ｐゴシック" charset="-128"/>
            </a:endParaRPr>
          </a:p>
          <a:p>
            <a:pPr eaLnBrk="1" hangingPunct="1"/>
            <a:r>
              <a:rPr lang="en-US" altLang="en-US" sz="2400" u="sng">
                <a:latin typeface="Tahoma" charset="0"/>
                <a:ea typeface="ＭＳ Ｐゴシック" charset="-128"/>
              </a:rPr>
              <a:t>Vellus</a:t>
            </a:r>
            <a:r>
              <a:rPr lang="en-US" altLang="en-US" sz="2400">
                <a:latin typeface="Tahoma" charset="0"/>
                <a:ea typeface="ＭＳ Ｐゴシック" charset="-128"/>
              </a:rPr>
              <a:t> hair is a short, fine hair that replaces lanugo</a:t>
            </a:r>
          </a:p>
          <a:p>
            <a:pPr eaLnBrk="1" hangingPunct="1"/>
            <a:endParaRPr lang="en-US" altLang="en-US" sz="2400">
              <a:latin typeface="Tahoma" charset="0"/>
              <a:ea typeface="ＭＳ Ｐゴシック" charset="-128"/>
            </a:endParaRPr>
          </a:p>
          <a:p>
            <a:pPr eaLnBrk="1" hangingPunct="1"/>
            <a:r>
              <a:rPr lang="en-US" altLang="en-US" sz="2400" u="sng">
                <a:latin typeface="Tahoma" charset="0"/>
                <a:ea typeface="ＭＳ Ｐゴシック" charset="-128"/>
              </a:rPr>
              <a:t>Terminal/course</a:t>
            </a:r>
            <a:r>
              <a:rPr lang="en-US" altLang="en-US" sz="2400">
                <a:latin typeface="Tahoma" charset="0"/>
                <a:ea typeface="ＭＳ Ｐゴシック" charset="-128"/>
              </a:rPr>
              <a:t> pigmented hair appears in response to androgens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FACA5F72-C088-994E-8940-CDDFB68FBA0C}" type="slidenum">
              <a:rPr lang="en-US" altLang="en-US" sz="1200">
                <a:latin typeface="Arial" charset="0"/>
              </a:rPr>
              <a:pPr/>
              <a:t>26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7578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3505200"/>
            <a:ext cx="4111625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1000"/>
            <a:ext cx="41148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Hair Growth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406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5105400" cy="53340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The hair growth cycle consists of a growing stage and a resting stage.</a:t>
            </a:r>
          </a:p>
          <a:p>
            <a:pPr marL="914400" lvl="1" indent="-457200" eaLnBrk="1" fontAlgn="auto" hangingPunct="1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Growth stage </a:t>
            </a:r>
          </a:p>
          <a:p>
            <a:pPr lvl="2"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ea typeface="+mn-ea"/>
              </a:rPr>
              <a:t> lasts for 2 to 6 years</a:t>
            </a:r>
          </a:p>
          <a:p>
            <a:pPr marL="914400" lvl="1" indent="-457200" eaLnBrk="1" fontAlgn="auto" hangingPunct="1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ea typeface="+mn-ea"/>
              </a:rPr>
              <a:t> Resting stage</a:t>
            </a:r>
          </a:p>
          <a:p>
            <a:pPr lvl="2"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ea typeface="+mn-ea"/>
              </a:rPr>
              <a:t> lasts for 3 months</a:t>
            </a:r>
          </a:p>
          <a:p>
            <a:pPr lvl="2"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ea typeface="+mn-ea"/>
              </a:rPr>
              <a:t>matrix cells inactive &amp; follicle atrophies</a:t>
            </a:r>
          </a:p>
          <a:p>
            <a:pPr lvl="2"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000" dirty="0">
              <a:ea typeface="+mn-ea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Old hair falls out as growth stage begins again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+mn-ea"/>
              </a:rPr>
              <a:t>normal hair loss is 70 to 100 hairs per day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400" dirty="0">
              <a:ea typeface="+mn-ea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Hair length relates to length of growth stage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sz="2400" dirty="0">
              <a:ea typeface="+mn-ea"/>
            </a:endParaRP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EBA5D9CD-8898-9442-B2C0-D67D655AE3C9}" type="slidenum">
              <a:rPr lang="en-US" altLang="en-US" sz="1200">
                <a:latin typeface="Arial" charset="0"/>
              </a:rPr>
              <a:pPr/>
              <a:t>27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778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1600"/>
            <a:ext cx="3276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latin typeface="Tahoma" charset="0"/>
                <a:ea typeface="+mj-ea"/>
                <a:cs typeface="+mj-cs"/>
              </a:rPr>
              <a:t>Hair Color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001000" cy="38100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Hair color is due primarily to the amount and type of melanin.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latin typeface="Tahoma" charset="0"/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Dark hair contains true melanin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Blond and red hair contain melanin with iron and sulfur added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Graying hair is result of decline in melanin production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White hair has air bubbles in the medullary shaft</a:t>
            </a: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405D323-D427-0E40-9F57-986770B5FD1C}" type="slidenum">
              <a:rPr lang="en-US" altLang="en-US" sz="1200">
                <a:latin typeface="Arial" charset="0"/>
              </a:rPr>
              <a:pPr/>
              <a:t>28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819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751388"/>
            <a:ext cx="42672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Hair body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>
          <a:xfrm>
            <a:off x="0" y="2438400"/>
            <a:ext cx="4114800" cy="2362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700">
                <a:latin typeface="Tahoma" charset="0"/>
                <a:ea typeface="ＭＳ Ｐゴシック" charset="-128"/>
              </a:rPr>
              <a:t>Hair body comes from the shape of the hair follicle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Round – straight hair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Oval – wavy hair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ahoma" charset="0"/>
                <a:ea typeface="ＭＳ Ｐゴシック" charset="-128"/>
              </a:rPr>
              <a:t>Flattened – curly hair</a:t>
            </a:r>
          </a:p>
        </p:txBody>
      </p:sp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0D850CD-69AF-D64F-AB5F-35F70CF6BED1}" type="slidenum">
              <a:rPr lang="en-US" altLang="en-US" sz="1200">
                <a:latin typeface="Arial" charset="0"/>
              </a:rPr>
              <a:pPr/>
              <a:t>29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905000"/>
            <a:ext cx="52546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STRUCTURE OF THE SKIN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5867400" y="1295400"/>
            <a:ext cx="3276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Tahoma" charset="0"/>
                <a:ea typeface="ＭＳ Ｐゴシック" charset="-128"/>
              </a:rPr>
              <a:t>2 layers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latin typeface="Tahoma" charset="0"/>
                <a:ea typeface="ＭＳ Ｐゴシック" charset="-128"/>
              </a:rPr>
              <a:t>epidermis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latin typeface="Tahoma" charset="0"/>
                <a:ea typeface="ＭＳ Ｐゴシック" charset="-128"/>
              </a:rPr>
              <a:t>dermis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i="1">
                <a:latin typeface="Tahoma" charset="0"/>
                <a:ea typeface="ＭＳ Ｐゴシック" charset="-128"/>
              </a:rPr>
              <a:t>Subcutaneous layer</a:t>
            </a:r>
            <a:r>
              <a:rPr lang="en-US" altLang="en-US">
                <a:latin typeface="Tahoma" charset="0"/>
                <a:ea typeface="ＭＳ Ｐゴシック" charset="-128"/>
              </a:rPr>
              <a:t> or hypodermis. (</a:t>
            </a:r>
            <a:r>
              <a:rPr lang="en-US" altLang="en-US" i="1">
                <a:latin typeface="Tahoma" charset="0"/>
                <a:ea typeface="ＭＳ Ｐゴシック" charset="-128"/>
              </a:rPr>
              <a:t>not</a:t>
            </a:r>
            <a:r>
              <a:rPr lang="en-US" altLang="en-US">
                <a:latin typeface="Tahoma" charset="0"/>
                <a:ea typeface="ＭＳ Ｐゴシック" charset="-128"/>
              </a:rPr>
              <a:t> a part of the skin)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2DD636D-83CE-6E41-AC55-660A2427B278}" type="slidenum">
              <a:rPr lang="en-US" altLang="en-US" sz="1200">
                <a:latin typeface="Arial" charset="0"/>
              </a:rPr>
              <a:pPr/>
              <a:t>3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21508" name="Picture 4" descr="w0115a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/>
          <a:stretch>
            <a:fillRect/>
          </a:stretch>
        </p:blipFill>
        <p:spPr bwMode="auto">
          <a:xfrm>
            <a:off x="152400" y="990600"/>
            <a:ext cx="5105400" cy="570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 Functions of</a:t>
            </a:r>
            <a:r>
              <a:rPr lang="en-US" altLang="en-US">
                <a:ea typeface="ＭＳ Ｐゴシック" charset="-128"/>
              </a:rPr>
              <a:t> </a:t>
            </a:r>
            <a:r>
              <a:rPr lang="en-US" altLang="en-US" sz="4800">
                <a:ea typeface="ＭＳ Ｐゴシック" charset="-128"/>
              </a:rPr>
              <a:t>Hair</a:t>
            </a:r>
            <a:endParaRPr lang="en-US" altLang="en-US" sz="4800" b="1">
              <a:ea typeface="ＭＳ Ｐゴシック" charset="-128"/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1752600"/>
            <a:ext cx="3200400" cy="44196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800" dirty="0">
                <a:ea typeface="+mn-ea"/>
                <a:cs typeface="+mn-cs"/>
              </a:rPr>
              <a:t>P</a:t>
            </a:r>
            <a:r>
              <a:rPr lang="en-US" dirty="0">
                <a:ea typeface="+mn-ea"/>
                <a:cs typeface="+mn-cs"/>
              </a:rPr>
              <a:t>revents heat loss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  <a:cs typeface="+mn-cs"/>
              </a:rPr>
              <a:t>Decreases sunburn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  <a:cs typeface="+mn-cs"/>
              </a:rPr>
              <a:t>Eyelashes help protect eyes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dirty="0">
                <a:ea typeface="+mn-ea"/>
                <a:cs typeface="+mn-cs"/>
              </a:rPr>
              <a:t>Touch receptors (hair root plexus) senses light touch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sz="2400" dirty="0">
              <a:ea typeface="+mn-ea"/>
            </a:endParaRPr>
          </a:p>
        </p:txBody>
      </p:sp>
      <p:sp>
        <p:nvSpPr>
          <p:cNvPr id="8601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9E7C262-B757-4B4B-BE29-3AF95F3DA7CA}" type="slidenum">
              <a:rPr lang="en-US" altLang="en-US" sz="1200">
                <a:latin typeface="Arial" charset="0"/>
              </a:rPr>
              <a:pPr/>
              <a:t>30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0"/>
            <a:ext cx="40640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D190-7E4D-B99B-92DD-7A21AF39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 eaLnBrk="1" hangingPunct="1">
              <a:lnSpc>
                <a:spcPct val="90000"/>
              </a:lnSpc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Skin Glands</a:t>
            </a:r>
          </a:p>
        </p:txBody>
      </p:sp>
      <p:pic>
        <p:nvPicPr>
          <p:cNvPr id="7170" name="Picture 2" descr="Human skin - Sweat Glands, Sebaceous, Hair Follicles | Britannica">
            <a:extLst>
              <a:ext uri="{FF2B5EF4-FFF2-40B4-BE49-F238E27FC236}">
                <a16:creationId xmlns:a16="http://schemas.microsoft.com/office/drawing/2014/main" id="{D5B0483D-5DF5-5213-9384-20108A41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0685" y="1845426"/>
            <a:ext cx="5000340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6146C-BBCE-DAC1-4E7F-2B71F433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</a:pPr>
            <a:fld id="{24671322-5039-7740-B77F-9FB764499345}" type="slidenum">
              <a:rPr lang="en-US" alt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eaLnBrk="1" hangingPunct="1">
                <a:spcAft>
                  <a:spcPts val="600"/>
                </a:spcAft>
              </a:pPr>
              <a:t>31</a:t>
            </a:fld>
            <a:endParaRPr lang="en-US" altLang="en-US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2C411E-3FE4-D58D-D302-6FBCBB1682C4}"/>
                  </a:ext>
                </a:extLst>
              </p14:cNvPr>
              <p14:cNvContentPartPr/>
              <p14:nvPr/>
            </p14:nvContentPartPr>
            <p14:xfrm>
              <a:off x="2221658" y="4837058"/>
              <a:ext cx="379440" cy="6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2C411E-3FE4-D58D-D302-6FBCBB1682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2018" y="4657058"/>
                <a:ext cx="5590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03FD66-DCCD-D92F-8803-9BDAFB19CB7C}"/>
                  </a:ext>
                </a:extLst>
              </p14:cNvPr>
              <p14:cNvContentPartPr/>
              <p14:nvPr/>
            </p14:nvContentPartPr>
            <p14:xfrm>
              <a:off x="6327818" y="4171778"/>
              <a:ext cx="5659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03FD66-DCCD-D92F-8803-9BDAFB19CB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818" y="3992138"/>
                <a:ext cx="74556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04816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Glands of the Skin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40857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8077200" cy="5029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ahoma" charset="0"/>
                <a:ea typeface="+mn-ea"/>
                <a:cs typeface="+mn-cs"/>
              </a:rPr>
              <a:t>two main types: 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Sebaceous (oil) glands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Sudoriferous (sweat) glands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latin typeface="Tahoma" charset="0"/>
              <a:ea typeface="+mn-ea"/>
              <a:cs typeface="+mn-cs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400" dirty="0">
              <a:latin typeface="Tahoma" charset="0"/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dirty="0">
                <a:latin typeface="Tahoma" charset="0"/>
                <a:ea typeface="+mn-ea"/>
                <a:cs typeface="+mn-cs"/>
              </a:rPr>
              <a:t>Both glands originate in the epidermis and grow down into dermis/hypodermis.</a:t>
            </a: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13FA6625-23BA-BB42-8544-338F25A173B6}" type="slidenum">
              <a:rPr lang="en-US" altLang="en-US" sz="1200">
                <a:latin typeface="Arial" charset="0"/>
              </a:rPr>
              <a:pPr/>
              <a:t>32</a:t>
            </a:fld>
            <a:endParaRPr lang="en-US" altLang="en-US" sz="1200">
              <a:latin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0588" y="152400"/>
            <a:ext cx="7362825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ea typeface="+mj-ea"/>
                <a:cs typeface="+mj-cs"/>
              </a:rPr>
              <a:t> </a:t>
            </a:r>
            <a:r>
              <a:rPr lang="en-US">
                <a:ea typeface="+mj-ea"/>
                <a:cs typeface="+mj-cs"/>
              </a:rPr>
              <a:t>Sudoriferous (sweat) glands</a:t>
            </a:r>
            <a:endParaRPr lang="en-US" b="1">
              <a:ea typeface="+mj-ea"/>
              <a:cs typeface="+mj-cs"/>
            </a:endParaRPr>
          </a:p>
        </p:txBody>
      </p:sp>
      <p:sp>
        <p:nvSpPr>
          <p:cNvPr id="9216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66800"/>
            <a:ext cx="8305800" cy="5410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800" i="1" dirty="0">
                <a:solidFill>
                  <a:schemeClr val="accent3">
                    <a:lumMod val="50000"/>
                  </a:schemeClr>
                </a:solidFill>
                <a:latin typeface="Tahoma" charset="0"/>
                <a:ea typeface="ＭＳ Ｐゴシック" charset="-128"/>
              </a:rPr>
              <a:t>Eccrine sweat glands</a:t>
            </a:r>
            <a:r>
              <a:rPr lang="en-US" altLang="en-US" sz="2800" dirty="0">
                <a:solidFill>
                  <a:schemeClr val="accent3">
                    <a:lumMod val="50000"/>
                  </a:schemeClr>
                </a:solidFill>
                <a:latin typeface="Tahoma" charset="0"/>
                <a:ea typeface="ＭＳ Ｐゴシック" charset="-128"/>
              </a:rPr>
              <a:t> </a:t>
            </a:r>
            <a:r>
              <a:rPr lang="en-US" altLang="en-US" sz="2800" dirty="0">
                <a:latin typeface="Tahoma" charset="0"/>
                <a:ea typeface="ＭＳ Ｐゴシック" charset="-128"/>
              </a:rPr>
              <a:t>have an extensive distribution most areas of skin</a:t>
            </a:r>
          </a:p>
          <a:p>
            <a:pPr lvl="1" eaLnBrk="1" hangingPunct="1"/>
            <a:r>
              <a:rPr lang="en-US" altLang="en-US" sz="2400" dirty="0">
                <a:latin typeface="Tahoma" charset="0"/>
                <a:ea typeface="ＭＳ Ｐゴシック" charset="-128"/>
              </a:rPr>
              <a:t>ducts lead to skin surface</a:t>
            </a:r>
          </a:p>
          <a:p>
            <a:pPr lvl="1" eaLnBrk="1" hangingPunct="1"/>
            <a:r>
              <a:rPr lang="en-US" altLang="en-US" sz="2400" dirty="0">
                <a:latin typeface="Tahoma" charset="0"/>
                <a:ea typeface="ＭＳ Ｐゴシック" charset="-128"/>
              </a:rPr>
              <a:t>Secrete watery substance and wastes via ducts </a:t>
            </a:r>
          </a:p>
          <a:p>
            <a:pPr lvl="1" eaLnBrk="1" hangingPunct="1"/>
            <a:r>
              <a:rPr lang="en-US" altLang="en-US" sz="2400" dirty="0">
                <a:latin typeface="Tahoma" charset="0"/>
                <a:ea typeface="ＭＳ Ｐゴシック" charset="-128"/>
              </a:rPr>
              <a:t>Cool the skin</a:t>
            </a:r>
          </a:p>
          <a:p>
            <a:pPr lvl="1" eaLnBrk="1" hangingPunct="1"/>
            <a:endParaRPr lang="en-US" altLang="en-US" sz="2400" dirty="0">
              <a:latin typeface="Tahoma" charset="0"/>
              <a:ea typeface="ＭＳ Ｐゴシック" charset="-128"/>
            </a:endParaRPr>
          </a:p>
          <a:p>
            <a:pPr eaLnBrk="1" hangingPunct="1"/>
            <a:r>
              <a:rPr lang="en-US" altLang="en-US" sz="2800" i="1" dirty="0">
                <a:solidFill>
                  <a:schemeClr val="accent3">
                    <a:lumMod val="50000"/>
                  </a:schemeClr>
                </a:solidFill>
                <a:latin typeface="Tahoma" charset="0"/>
                <a:ea typeface="ＭＳ Ｐゴシック" charset="-128"/>
              </a:rPr>
              <a:t>Apocrine sweat glands</a:t>
            </a:r>
            <a:r>
              <a:rPr lang="en-US" altLang="en-US" sz="2800" dirty="0">
                <a:solidFill>
                  <a:schemeClr val="accent3">
                    <a:lumMod val="50000"/>
                  </a:schemeClr>
                </a:solidFill>
                <a:latin typeface="Tahoma" charset="0"/>
                <a:ea typeface="ＭＳ Ｐゴシック" charset="-128"/>
              </a:rPr>
              <a:t> </a:t>
            </a:r>
            <a:r>
              <a:rPr lang="en-US" altLang="en-US" sz="2800" dirty="0">
                <a:latin typeface="Tahoma" charset="0"/>
                <a:ea typeface="ＭＳ Ｐゴシック" charset="-128"/>
              </a:rPr>
              <a:t>are limited in distribution to the skin of the axilla and pubis; their duct open into hair follicles.</a:t>
            </a:r>
          </a:p>
          <a:p>
            <a:pPr lvl="1" eaLnBrk="1" hangingPunct="1"/>
            <a:r>
              <a:rPr lang="en-US" altLang="en-US" sz="2400" dirty="0">
                <a:latin typeface="Tahoma" charset="0"/>
                <a:ea typeface="ＭＳ Ｐゴシック" charset="-128"/>
              </a:rPr>
              <a:t>secretions are milky and viscous (thick; not watery)</a:t>
            </a:r>
          </a:p>
          <a:p>
            <a:pPr lvl="1" eaLnBrk="1" hangingPunct="1"/>
            <a:r>
              <a:rPr lang="en-US" altLang="en-US" sz="2400" dirty="0">
                <a:latin typeface="Tahoma" charset="0"/>
                <a:ea typeface="ＭＳ Ｐゴシック" charset="-128"/>
              </a:rPr>
              <a:t>includes proteins that are ingested by bacteria</a:t>
            </a:r>
          </a:p>
        </p:txBody>
      </p:sp>
      <p:sp>
        <p:nvSpPr>
          <p:cNvPr id="9216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54F4AA31-5AC8-704F-A60D-689E32641E23}" type="slidenum">
              <a:rPr lang="en-US" altLang="en-US" sz="1200">
                <a:latin typeface="Arial" charset="0"/>
              </a:rPr>
              <a:pPr/>
              <a:t>33</a:t>
            </a:fld>
            <a:endParaRPr lang="en-US" altLang="en-US" sz="1200">
              <a:latin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Ceruminous Glands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 dirty="0">
                <a:solidFill>
                  <a:schemeClr val="accent3">
                    <a:lumMod val="75000"/>
                  </a:schemeClr>
                </a:solidFill>
                <a:latin typeface="Tahoma" charset="0"/>
                <a:ea typeface="ＭＳ Ｐゴシック" charset="-128"/>
              </a:rPr>
              <a:t>Ceruminous glands</a:t>
            </a:r>
            <a:r>
              <a:rPr lang="en-US" altLang="en-US" dirty="0">
                <a:solidFill>
                  <a:schemeClr val="accent3">
                    <a:lumMod val="75000"/>
                  </a:schemeClr>
                </a:solidFill>
                <a:latin typeface="Tahoma" charset="0"/>
                <a:ea typeface="ＭＳ Ｐゴシック" charset="-128"/>
              </a:rPr>
              <a:t> </a:t>
            </a:r>
            <a:r>
              <a:rPr lang="en-US" altLang="en-US" dirty="0">
                <a:latin typeface="Tahoma" charset="0"/>
                <a:ea typeface="ＭＳ Ｐゴシック" charset="-128"/>
              </a:rPr>
              <a:t>are modified sudoriferous glands that produce a waxy substance called cerumen (ear wax) in the ear canal.</a:t>
            </a:r>
          </a:p>
        </p:txBody>
      </p:sp>
      <p:sp>
        <p:nvSpPr>
          <p:cNvPr id="9421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FB93DD16-791E-2F4B-B472-3322F89ACD1B}" type="slidenum">
              <a:rPr lang="en-US" altLang="en-US" sz="1200">
                <a:latin typeface="Arial" charset="0"/>
              </a:rPr>
              <a:pPr/>
              <a:t>34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942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76600"/>
            <a:ext cx="38989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27D5-05F8-40E7-EA8E-06C67421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Mammary Glands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0CD8-9393-48E9-689C-B88E6F45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special type of modified sudoriferous (sweat) gland.</a:t>
            </a:r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Secretes milk </a:t>
            </a:r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females, this gland typically becomes functional during pregnancy, but it is also present in males.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73242-5818-1A03-CCB3-24124A67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0465-FB6D-7145-B854-24F1ABCDFBBD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026" name="Picture 2" descr="Video: The Mammary Glands">
            <a:extLst>
              <a:ext uri="{FF2B5EF4-FFF2-40B4-BE49-F238E27FC236}">
                <a16:creationId xmlns:a16="http://schemas.microsoft.com/office/drawing/2014/main" id="{38646AAB-FB7D-480F-7944-486B8C5E7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60173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817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Sebaceous (oil) glands</a:t>
            </a:r>
            <a:endParaRPr lang="en-US" altLang="en-US" b="1" dirty="0">
              <a:ea typeface="ＭＳ Ｐゴシック" charset="-128"/>
            </a:endParaRP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46150"/>
            <a:ext cx="7772400" cy="5410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>
                <a:ea typeface="ＭＳ Ｐゴシック" charset="-128"/>
              </a:rPr>
              <a:t>usually connected to hair follicles</a:t>
            </a:r>
          </a:p>
          <a:p>
            <a:pPr lvl="1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produce </a:t>
            </a:r>
            <a:r>
              <a:rPr lang="en-US" altLang="en-US" dirty="0">
                <a:solidFill>
                  <a:schemeClr val="tx2"/>
                </a:solidFill>
                <a:ea typeface="ＭＳ Ｐゴシック" charset="-128"/>
              </a:rPr>
              <a:t>sebum</a:t>
            </a:r>
          </a:p>
          <a:p>
            <a:pPr lvl="2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contains cholesterol, proteins, fats &amp; salts</a:t>
            </a:r>
          </a:p>
          <a:p>
            <a:pPr lvl="2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moistens hairs</a:t>
            </a:r>
          </a:p>
          <a:p>
            <a:pPr lvl="2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waterproofs and softens the skin</a:t>
            </a:r>
          </a:p>
          <a:p>
            <a:pPr lvl="2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inhibits growth of bacteria &amp; fungi</a:t>
            </a:r>
          </a:p>
          <a:p>
            <a:pPr eaLnBrk="1" hangingPunct="1">
              <a:buFont typeface="Wingdings" charset="2"/>
              <a:buChar char="n"/>
            </a:pPr>
            <a:r>
              <a:rPr lang="en-US" altLang="en-US" sz="2800" dirty="0">
                <a:ea typeface="ＭＳ Ｐゴシック" charset="-128"/>
              </a:rPr>
              <a:t>Acne</a:t>
            </a:r>
          </a:p>
          <a:p>
            <a:pPr lvl="1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bacterial inflammation of glands</a:t>
            </a:r>
          </a:p>
          <a:p>
            <a:pPr lvl="1" eaLnBrk="1" hangingPunct="1">
              <a:buFont typeface="Wingdings" charset="2"/>
              <a:buChar char="n"/>
            </a:pPr>
            <a:r>
              <a:rPr lang="en-US" altLang="en-US" dirty="0">
                <a:ea typeface="ＭＳ Ｐゴシック" charset="-128"/>
              </a:rPr>
              <a:t>secretions are stimulated by hormones at puberty</a:t>
            </a:r>
          </a:p>
          <a:p>
            <a:pPr lvl="1" eaLnBrk="1" hangingPunct="1">
              <a:buFont typeface="Wingdings" charset="2"/>
              <a:buChar char="n"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9011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00B39FB5-B404-FD4C-B2A4-E98256625DFC}" type="slidenum">
              <a:rPr lang="en-US" altLang="en-US" sz="1200">
                <a:latin typeface="Arial" charset="0"/>
              </a:rPr>
              <a:pPr/>
              <a:t>36</a:t>
            </a:fld>
            <a:endParaRPr lang="en-US" altLang="en-US" sz="1200">
              <a:latin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CBED-0128-820C-E431-32652469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678C-2403-562C-289E-4C94C205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776B-1EBE-804D-8400-18B49B75EF3F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19D2F-EBAB-A3F4-9793-9A1CC569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165350"/>
            <a:ext cx="6324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67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Photodamage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Ultraviolet light (UVA and UVB) both damage the skin</a:t>
            </a:r>
          </a:p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Acute overexposure causes sunburn</a:t>
            </a:r>
          </a:p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DNA damage in epidermal cells can lead to skin cancer</a:t>
            </a:r>
          </a:p>
          <a:p>
            <a:pPr eaLnBrk="1" hangingPunct="1"/>
            <a:r>
              <a:rPr lang="en-US" altLang="en-US">
                <a:latin typeface="Tahoma" charset="0"/>
                <a:ea typeface="ＭＳ Ｐゴシック" charset="-128"/>
              </a:rPr>
              <a:t>UVA produces oxygen free radicals that damage collagen and elastic fibers and lead to wrinkling of the skin</a:t>
            </a:r>
          </a:p>
        </p:txBody>
      </p:sp>
      <p:sp>
        <p:nvSpPr>
          <p:cNvPr id="1085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96567BAB-F77D-D44F-8291-6F4998BAB479}" type="slidenum">
              <a:rPr lang="en-US" altLang="en-US" sz="1200">
                <a:latin typeface="Arial" charset="0"/>
              </a:rPr>
              <a:pPr/>
              <a:t>38</a:t>
            </a:fld>
            <a:endParaRPr lang="en-US" altLang="en-US" sz="1200">
              <a:latin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ahoma" charset="0"/>
                <a:ea typeface="ＭＳ Ｐゴシック" charset="-128"/>
              </a:rPr>
              <a:t>Burns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ahoma" charset="0"/>
                <a:ea typeface="ＭＳ Ｐゴシック" charset="-128"/>
              </a:rPr>
              <a:t>Generally, the systemic effects of a burn are a greater threat to life than are the local effects.</a:t>
            </a:r>
          </a:p>
          <a:p>
            <a:pPr eaLnBrk="1" hangingPunct="1"/>
            <a:endParaRPr lang="en-US" altLang="en-US" dirty="0">
              <a:latin typeface="Tahoma" charset="0"/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latin typeface="Tahoma" charset="0"/>
                <a:ea typeface="ＭＳ Ｐゴシック" charset="-128"/>
              </a:rPr>
              <a:t>When the burn area exceeds 70%, over half of the victims die.</a:t>
            </a:r>
          </a:p>
        </p:txBody>
      </p:sp>
      <p:sp>
        <p:nvSpPr>
          <p:cNvPr id="11469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53FC001-EAFA-D84E-B790-7831AAB3E700}" type="slidenum">
              <a:rPr lang="en-US" altLang="en-US" sz="1200">
                <a:latin typeface="Arial" charset="0"/>
              </a:rPr>
              <a:pPr/>
              <a:t>39</a:t>
            </a:fld>
            <a:endParaRPr lang="en-US" altLang="en-US" sz="1200">
              <a:latin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76200"/>
            <a:ext cx="80772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Overview of Epidermis</a:t>
            </a:r>
            <a:endParaRPr lang="en-US" sz="4000">
              <a:ea typeface="+mj-ea"/>
              <a:cs typeface="+mj-cs"/>
            </a:endParaRP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838200" y="4800600"/>
            <a:ext cx="8077200" cy="16764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800" dirty="0">
                <a:ea typeface="+mn-ea"/>
                <a:cs typeface="+mn-cs"/>
              </a:rPr>
              <a:t>Stratified squamous epithelium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</a:rPr>
              <a:t>avascular (contains no blood vessels)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</a:rPr>
              <a:t>4 types of cells – info on next slide</a:t>
            </a:r>
          </a:p>
          <a:p>
            <a:pPr lvl="1"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ea typeface="+mn-ea"/>
              </a:rPr>
              <a:t>4-5 distinct strata (layers) of cells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US" sz="2800" dirty="0">
              <a:ea typeface="+mn-ea"/>
              <a:cs typeface="+mn-cs"/>
            </a:endParaRPr>
          </a:p>
        </p:txBody>
      </p:sp>
      <p:sp>
        <p:nvSpPr>
          <p:cNvPr id="2355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AA2D742-A026-8646-A4B1-2ACB5F2ACF86}" type="slidenum">
              <a:rPr lang="en-US" altLang="en-US" sz="1200">
                <a:latin typeface="Arial" charset="0"/>
              </a:rPr>
              <a:pPr/>
              <a:t>4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23556" name="Picture 4" descr="w0117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8"/>
          <a:stretch>
            <a:fillRect/>
          </a:stretch>
        </p:blipFill>
        <p:spPr bwMode="auto">
          <a:xfrm>
            <a:off x="533400" y="641350"/>
            <a:ext cx="78486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A80E1-5E71-06B2-E7F6-85D0943F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B7CD1A03-B82D-22C5-E1B9-6B9AB8F76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725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Burns</a:t>
            </a:r>
            <a:b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First-degree burn</a:t>
            </a:r>
            <a:endParaRPr lang="en-US" alt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786" name="Slide Number Placeholder 5">
            <a:extLst>
              <a:ext uri="{FF2B5EF4-FFF2-40B4-BE49-F238E27FC236}">
                <a16:creationId xmlns:a16="http://schemas.microsoft.com/office/drawing/2014/main" id="{537931B5-4D9D-DFF6-A94C-E7C617E4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AF990FA-DC53-3843-8498-B80414E02158}" type="slidenum">
              <a:rPr lang="en-US" altLang="en-US" sz="1200">
                <a:latin typeface="Arial" charset="0"/>
              </a:rPr>
              <a:pPr/>
              <a:t>40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118787" name="Picture 3" descr="w0122-nc">
            <a:extLst>
              <a:ext uri="{FF2B5EF4-FFF2-40B4-BE49-F238E27FC236}">
                <a16:creationId xmlns:a16="http://schemas.microsoft.com/office/drawing/2014/main" id="{F133E00C-5535-D1DB-880C-4DAB2B3BD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41"/>
          <a:stretch>
            <a:fillRect/>
          </a:stretch>
        </p:blipFill>
        <p:spPr bwMode="auto">
          <a:xfrm>
            <a:off x="152400" y="1524000"/>
            <a:ext cx="27432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D720FD-9709-F8F6-48A5-37F1F89344ED}"/>
              </a:ext>
            </a:extLst>
          </p:cNvPr>
          <p:cNvSpPr txBox="1"/>
          <p:nvPr/>
        </p:nvSpPr>
        <p:spPr>
          <a:xfrm>
            <a:off x="3581400" y="1905000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Tx/>
              <a:buChar char="•"/>
            </a:pPr>
            <a:r>
              <a:rPr lang="en-US" alt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Affects: </a:t>
            </a:r>
            <a:r>
              <a:rPr lang="en-US" alt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Epidermis only</a:t>
            </a:r>
          </a:p>
          <a:p>
            <a:pPr lvl="0"/>
            <a:endParaRPr lang="en-US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buFontTx/>
              <a:buChar char="•"/>
            </a:pPr>
            <a:r>
              <a:rPr lang="en-US" alt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happens: Redness, pain, mild swelling, NO blisters</a:t>
            </a:r>
          </a:p>
          <a:p>
            <a:pPr lvl="0"/>
            <a:endParaRPr lang="en-US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buFontTx/>
              <a:buChar char="•"/>
            </a:pPr>
            <a:r>
              <a:rPr lang="en-US" alt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Mild sunburn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4966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B4FD6-3508-B13B-A2DD-CFC60D4A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E7921981-E519-CE51-6D67-E942DEAB6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725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Burns</a:t>
            </a:r>
            <a:b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Second-degree burn</a:t>
            </a:r>
            <a:endParaRPr lang="en-US" alt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786" name="Slide Number Placeholder 5">
            <a:extLst>
              <a:ext uri="{FF2B5EF4-FFF2-40B4-BE49-F238E27FC236}">
                <a16:creationId xmlns:a16="http://schemas.microsoft.com/office/drawing/2014/main" id="{14626E48-F5B7-C1E2-1757-8CDA4A77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AF990FA-DC53-3843-8498-B80414E02158}" type="slidenum">
              <a:rPr lang="en-US" altLang="en-US" sz="1200">
                <a:latin typeface="Arial" charset="0"/>
              </a:rPr>
              <a:pPr/>
              <a:t>41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6870D-CBC1-13AB-034D-7BE5B653B9FC}"/>
              </a:ext>
            </a:extLst>
          </p:cNvPr>
          <p:cNvSpPr txBox="1"/>
          <p:nvPr/>
        </p:nvSpPr>
        <p:spPr>
          <a:xfrm>
            <a:off x="3581400" y="1613476"/>
            <a:ext cx="459278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Affects: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Epidermis + part of the dermis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happens: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Redness,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blisters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swelling, </a:t>
            </a:r>
            <a:r>
              <a:rPr lang="en-US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painful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 scald from hot water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 descr="w0122-nc">
            <a:extLst>
              <a:ext uri="{FF2B5EF4-FFF2-40B4-BE49-F238E27FC236}">
                <a16:creationId xmlns:a16="http://schemas.microsoft.com/office/drawing/2014/main" id="{BE4B3A37-20DC-85A2-9A7F-64AE5FF9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9" r="35398"/>
          <a:stretch>
            <a:fillRect/>
          </a:stretch>
        </p:blipFill>
        <p:spPr bwMode="auto">
          <a:xfrm>
            <a:off x="304800" y="1476519"/>
            <a:ext cx="28194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6780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54B6-F55F-F559-2AF2-7060E1B6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C4D3F286-CE34-0F9D-F11F-1408D1C14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725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Burns</a:t>
            </a:r>
            <a:b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Third-degree burn</a:t>
            </a:r>
            <a:endParaRPr lang="en-US" alt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786" name="Slide Number Placeholder 5">
            <a:extLst>
              <a:ext uri="{FF2B5EF4-FFF2-40B4-BE49-F238E27FC236}">
                <a16:creationId xmlns:a16="http://schemas.microsoft.com/office/drawing/2014/main" id="{CC8DC098-36C5-0B31-ED4F-7FD85F36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CAF990FA-DC53-3843-8498-B80414E02158}" type="slidenum">
              <a:rPr lang="en-US" altLang="en-US" sz="1200">
                <a:latin typeface="Arial" charset="0"/>
              </a:rPr>
              <a:pPr/>
              <a:t>42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BF15E-9662-26E1-D100-20A198B3EB7A}"/>
              </a:ext>
            </a:extLst>
          </p:cNvPr>
          <p:cNvSpPr txBox="1"/>
          <p:nvPr/>
        </p:nvSpPr>
        <p:spPr>
          <a:xfrm>
            <a:off x="3276600" y="1620798"/>
            <a:ext cx="52110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Affects: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Epidermis + entire dermis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(may extend into subcutaneous tissue)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What happens: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Skin may look white, brown, or charred;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little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no pain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first (nerves destroyed)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Example: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Severe flame or chemical burn</a:t>
            </a:r>
          </a:p>
        </p:txBody>
      </p:sp>
      <p:pic>
        <p:nvPicPr>
          <p:cNvPr id="6" name="Picture 3" descr="w0122-nc">
            <a:extLst>
              <a:ext uri="{FF2B5EF4-FFF2-40B4-BE49-F238E27FC236}">
                <a16:creationId xmlns:a16="http://schemas.microsoft.com/office/drawing/2014/main" id="{6B0EA7FD-BC5B-F1E7-F06B-4840134A7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7"/>
          <a:stretch>
            <a:fillRect/>
          </a:stretch>
        </p:blipFill>
        <p:spPr bwMode="auto">
          <a:xfrm>
            <a:off x="6927" y="1485900"/>
            <a:ext cx="2971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8447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>
          <a:xfrm>
            <a:off x="5562600" y="136525"/>
            <a:ext cx="3486150" cy="4587875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Burns – Rule of the 9s</a:t>
            </a:r>
            <a:br>
              <a:rPr lang="en-US" altLang="en-US" sz="32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 of Nines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method used to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the total body surface area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by burns 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adults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helps guide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fluid resuscitation, treatment decisions, and burn severity.</a:t>
            </a:r>
            <a:endParaRPr lang="en-US" altLang="en-US" sz="20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7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E8B765A2-692F-1D4B-91D0-D1D58C335ADD}" type="slidenum">
              <a:rPr lang="en-US" altLang="en-US" sz="1200">
                <a:latin typeface="Arial" charset="0"/>
              </a:rPr>
              <a:pPr/>
              <a:t>43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116739" name="Picture 3" descr="w0123-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57200"/>
            <a:ext cx="5334000" cy="526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915400" cy="7620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Tahoma" charset="0"/>
                <a:ea typeface="ＭＳ Ｐゴシック" charset="-128"/>
              </a:rPr>
              <a:t>Four Principle Cells of the Epidermis – 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838200"/>
            <a:ext cx="8458200" cy="5410200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>
                <a:latin typeface="Tahoma" charset="0"/>
                <a:ea typeface="+mn-ea"/>
                <a:cs typeface="+mn-cs"/>
              </a:rPr>
              <a:t>keratinocytes </a:t>
            </a:r>
            <a:r>
              <a:rPr lang="en-US" dirty="0">
                <a:latin typeface="Tahoma" charset="0"/>
                <a:ea typeface="+mn-ea"/>
                <a:cs typeface="+mn-cs"/>
              </a:rPr>
              <a:t>produce the protein keratin, for protection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>
                <a:latin typeface="Tahoma" charset="0"/>
                <a:ea typeface="+mn-ea"/>
                <a:cs typeface="+mn-cs"/>
              </a:rPr>
              <a:t>melanocytes </a:t>
            </a:r>
            <a:r>
              <a:rPr lang="en-US" dirty="0">
                <a:latin typeface="Tahoma" charset="0"/>
                <a:ea typeface="+mn-ea"/>
                <a:cs typeface="+mn-cs"/>
              </a:rPr>
              <a:t>produce </a:t>
            </a:r>
            <a:r>
              <a:rPr lang="en-US" u="sng" dirty="0">
                <a:latin typeface="Tahoma" charset="0"/>
                <a:ea typeface="+mn-ea"/>
                <a:cs typeface="+mn-cs"/>
              </a:rPr>
              <a:t>melanin</a:t>
            </a:r>
            <a:r>
              <a:rPr lang="en-US" dirty="0">
                <a:latin typeface="Tahoma" charset="0"/>
                <a:ea typeface="+mn-ea"/>
                <a:cs typeface="+mn-cs"/>
              </a:rPr>
              <a:t> which contributes to skin color and absorbs damaging ultraviolet (UV) light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>
                <a:latin typeface="Tahoma" charset="0"/>
                <a:ea typeface="+mn-ea"/>
                <a:cs typeface="+mn-cs"/>
              </a:rPr>
              <a:t>Langerhans cells </a:t>
            </a:r>
            <a:r>
              <a:rPr lang="fr-FR" dirty="0">
                <a:latin typeface="Tahoma" charset="0"/>
                <a:ea typeface="+mn-ea"/>
                <a:cs typeface="+mn-cs"/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fr-FR" dirty="0" err="1">
                <a:latin typeface="Tahoma" charset="0"/>
                <a:ea typeface="+mn-ea"/>
              </a:rPr>
              <a:t>participate</a:t>
            </a:r>
            <a:r>
              <a:rPr lang="fr-FR" dirty="0">
                <a:latin typeface="Tahoma" charset="0"/>
                <a:ea typeface="+mn-ea"/>
              </a:rPr>
              <a:t> in immune </a:t>
            </a:r>
            <a:r>
              <a:rPr lang="fr-FR" dirty="0" err="1">
                <a:latin typeface="Tahoma" charset="0"/>
                <a:ea typeface="+mn-ea"/>
              </a:rPr>
              <a:t>response</a:t>
            </a:r>
            <a:endParaRPr lang="fr-FR" b="1" dirty="0">
              <a:latin typeface="Tahoma" charset="0"/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i="1" dirty="0">
                <a:latin typeface="Tahoma" charset="0"/>
                <a:ea typeface="+mn-ea"/>
                <a:cs typeface="+mn-cs"/>
              </a:rPr>
              <a:t>Merkel cells</a:t>
            </a:r>
            <a:r>
              <a:rPr lang="en-US" dirty="0">
                <a:latin typeface="Tahoma" charset="0"/>
                <a:ea typeface="+mn-ea"/>
                <a:cs typeface="+mn-cs"/>
              </a:rPr>
              <a:t>  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contact (Merkel) disc and function in the sensation of touch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7F899A52-C137-CF41-9FC5-786556E7727E}" type="slidenum">
              <a:rPr lang="en-US" altLang="en-US" sz="1200">
                <a:latin typeface="Arial" charset="0"/>
              </a:rPr>
              <a:pPr/>
              <a:t>5</a:t>
            </a:fld>
            <a:endParaRPr lang="en-US" altLang="en-US" sz="1200">
              <a:latin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63" y="76200"/>
            <a:ext cx="7940675" cy="7016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charset="-128"/>
              </a:rPr>
              <a:t>Layers (Strata) of the Epidermis</a:t>
            </a:r>
            <a:endParaRPr lang="en-US" altLang="en-US" sz="3600">
              <a:ea typeface="ＭＳ Ｐゴシック" charset="-128"/>
            </a:endParaRP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410200" y="1676400"/>
            <a:ext cx="2819400" cy="4114800"/>
          </a:xfrm>
        </p:spPr>
        <p:txBody>
          <a:bodyPr rtlCol="0">
            <a:normAutofit fontScale="92500" lnSpcReduction="10000"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Stratum </a:t>
            </a:r>
            <a:r>
              <a:rPr lang="en-US" sz="2800" dirty="0" err="1">
                <a:latin typeface="Tahoma" charset="0"/>
                <a:ea typeface="+mn-ea"/>
                <a:cs typeface="+mn-cs"/>
              </a:rPr>
              <a:t>basale</a:t>
            </a:r>
            <a:endParaRPr lang="en-US" sz="2800" dirty="0">
              <a:latin typeface="Tahoma" charset="0"/>
              <a:ea typeface="+mn-ea"/>
              <a:cs typeface="+mn-cs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Stratum </a:t>
            </a:r>
            <a:r>
              <a:rPr lang="en-US" sz="2800" dirty="0" err="1">
                <a:latin typeface="Tahoma" charset="0"/>
                <a:ea typeface="+mn-ea"/>
                <a:cs typeface="+mn-cs"/>
              </a:rPr>
              <a:t>spinosum</a:t>
            </a:r>
            <a:endParaRPr lang="en-US" sz="2800" dirty="0">
              <a:latin typeface="Tahoma" charset="0"/>
              <a:ea typeface="+mn-ea"/>
              <a:cs typeface="+mn-cs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Stratum </a:t>
            </a:r>
            <a:r>
              <a:rPr lang="en-US" sz="2800" dirty="0" err="1">
                <a:latin typeface="Tahoma" charset="0"/>
                <a:ea typeface="+mn-ea"/>
                <a:cs typeface="+mn-cs"/>
              </a:rPr>
              <a:t>granulosum</a:t>
            </a:r>
            <a:endParaRPr lang="en-US" sz="2800" dirty="0">
              <a:latin typeface="Tahoma" charset="0"/>
              <a:ea typeface="+mn-ea"/>
              <a:cs typeface="+mn-cs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Stratum </a:t>
            </a:r>
            <a:r>
              <a:rPr lang="en-US" sz="2800" dirty="0" err="1">
                <a:latin typeface="Tahoma" charset="0"/>
                <a:ea typeface="+mn-ea"/>
                <a:cs typeface="+mn-cs"/>
              </a:rPr>
              <a:t>lucidum</a:t>
            </a:r>
            <a:endParaRPr lang="en-US" sz="2800" dirty="0">
              <a:latin typeface="Tahoma" charset="0"/>
              <a:ea typeface="+mn-ea"/>
              <a:cs typeface="+mn-cs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Stratum </a:t>
            </a:r>
            <a:r>
              <a:rPr lang="en-US" sz="2800" dirty="0" err="1">
                <a:latin typeface="Tahoma" charset="0"/>
                <a:ea typeface="+mn-ea"/>
                <a:cs typeface="+mn-cs"/>
              </a:rPr>
              <a:t>corneum</a:t>
            </a:r>
            <a:endParaRPr lang="en-US" sz="2800" dirty="0">
              <a:latin typeface="Tahoma" charset="0"/>
              <a:ea typeface="+mn-ea"/>
              <a:cs typeface="+mn-cs"/>
            </a:endParaRPr>
          </a:p>
        </p:txBody>
      </p:sp>
      <p:sp>
        <p:nvSpPr>
          <p:cNvPr id="2765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B6F3A871-E229-C741-B20B-547290822792}" type="slidenum">
              <a:rPr lang="en-US" altLang="en-US" sz="1200">
                <a:latin typeface="Arial" charset="0"/>
              </a:rPr>
              <a:pPr/>
              <a:t>6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27652" name="Picture 4" descr="1703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0"/>
          <a:stretch>
            <a:fillRect/>
          </a:stretch>
        </p:blipFill>
        <p:spPr bwMode="auto">
          <a:xfrm>
            <a:off x="0" y="914400"/>
            <a:ext cx="51958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Tahoma" charset="0"/>
                <a:ea typeface="ＭＳ Ｐゴシック" charset="-128"/>
              </a:rPr>
              <a:t>Stratum Basale (</a:t>
            </a:r>
            <a:r>
              <a:rPr lang="en-US" altLang="en-US" sz="3200">
                <a:latin typeface="Tahoma" charset="0"/>
                <a:ea typeface="ＭＳ Ｐゴシック" charset="-128"/>
              </a:rPr>
              <a:t>stratum germinativum)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219200"/>
            <a:ext cx="4343400" cy="5257800"/>
          </a:xfrm>
        </p:spPr>
        <p:txBody>
          <a:bodyPr/>
          <a:lstStyle/>
          <a:p>
            <a:pPr eaLnBrk="1" hangingPunct="1"/>
            <a:r>
              <a:rPr lang="en-US" altLang="en-US" sz="2800" dirty="0" err="1">
                <a:ea typeface="ＭＳ Ｐゴシック" charset="-128"/>
              </a:rPr>
              <a:t>merkel</a:t>
            </a:r>
            <a:r>
              <a:rPr lang="en-US" altLang="en-US" sz="2800" dirty="0">
                <a:ea typeface="ＭＳ Ｐゴシック" charset="-128"/>
              </a:rPr>
              <a:t> cells, melanocytes, keratinocytes &amp; stem cells that divide repeatedly</a:t>
            </a:r>
          </a:p>
          <a:p>
            <a:pPr eaLnBrk="1" hangingPunct="1"/>
            <a:endParaRPr lang="en-US" altLang="en-US" sz="2800" dirty="0">
              <a:ea typeface="ＭＳ Ｐゴシック" charset="-128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>
                <a:ea typeface="ＭＳ Ｐゴシック" charset="-128"/>
              </a:rPr>
              <a:t>Cells attached to one another by desmosomes &amp; to the basement membrane by hemi-desmosomes</a:t>
            </a:r>
          </a:p>
          <a:p>
            <a:pPr eaLnBrk="1" hangingPunct="1">
              <a:buFont typeface="Wingdings" charset="2"/>
              <a:buNone/>
            </a:pPr>
            <a:endParaRPr lang="en-US" altLang="en-US" sz="2800" b="1" dirty="0">
              <a:ea typeface="ＭＳ Ｐゴシック" charset="-128"/>
            </a:endParaRPr>
          </a:p>
        </p:txBody>
      </p:sp>
      <p:sp>
        <p:nvSpPr>
          <p:cNvPr id="2969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78C050B6-2BFC-0B43-9A68-C2BAC80C8C61}" type="slidenum">
              <a:rPr lang="en-US" altLang="en-US" sz="1200">
                <a:latin typeface="Arial" charset="0"/>
              </a:rPr>
              <a:pPr/>
              <a:t>7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29700" name="Picture 4" descr="w0117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b="6828"/>
          <a:stretch>
            <a:fillRect/>
          </a:stretch>
        </p:blipFill>
        <p:spPr bwMode="auto">
          <a:xfrm>
            <a:off x="0" y="1177925"/>
            <a:ext cx="4343400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3581400" y="4648200"/>
            <a:ext cx="762000" cy="457200"/>
          </a:xfrm>
          <a:prstGeom prst="ellipse">
            <a:avLst/>
          </a:prstGeom>
          <a:noFill/>
          <a:ln w="571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>
                <a:ea typeface="+mj-ea"/>
                <a:cs typeface="+mj-cs"/>
              </a:rPr>
              <a:t>Stratum Spinosum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52600"/>
            <a:ext cx="4114800" cy="411480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provides strength and flexibility to the skin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latin typeface="Tahoma" charset="0"/>
                <a:ea typeface="+mn-ea"/>
              </a:rPr>
              <a:t>During slide preparation, cells shrink and appear spiny 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latin typeface="Tahoma" charset="0"/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Tahoma" charset="0"/>
                <a:ea typeface="+mn-ea"/>
                <a:cs typeface="+mn-cs"/>
              </a:rPr>
              <a:t>Melanin from melanocytes is transferred to keratinocytes</a:t>
            </a:r>
          </a:p>
        </p:txBody>
      </p:sp>
      <p:sp>
        <p:nvSpPr>
          <p:cNvPr id="3174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23DB6EB0-C9F7-BE48-874E-C46B3F9F1B72}" type="slidenum">
              <a:rPr lang="en-US" altLang="en-US" sz="1200">
                <a:latin typeface="Arial" charset="0"/>
              </a:rPr>
              <a:pPr/>
              <a:t>8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31748" name="Picture 4" descr="w0117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b="6828"/>
          <a:stretch>
            <a:fillRect/>
          </a:stretch>
        </p:blipFill>
        <p:spPr bwMode="auto">
          <a:xfrm>
            <a:off x="0" y="1558925"/>
            <a:ext cx="45720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810000" y="3962400"/>
            <a:ext cx="762000" cy="457200"/>
          </a:xfrm>
          <a:prstGeom prst="ellipse">
            <a:avLst/>
          </a:prstGeom>
          <a:noFill/>
          <a:ln w="571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Stratum Granulosum</a:t>
            </a:r>
            <a:endParaRPr lang="en-US" b="1">
              <a:ea typeface="+mj-ea"/>
              <a:cs typeface="+mj-cs"/>
            </a:endParaRPr>
          </a:p>
        </p:txBody>
      </p:sp>
      <p:sp>
        <p:nvSpPr>
          <p:cNvPr id="391171" name="Rectangle 1027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905000"/>
            <a:ext cx="4114800" cy="3962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Transition between living and dead cells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800" b="1" dirty="0">
              <a:latin typeface="Tahoma" charset="0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3-5 layers of flat cells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latin typeface="Tahoma" charset="0"/>
                <a:ea typeface="+mn-ea"/>
              </a:rPr>
              <a:t>example of apoptosis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400" dirty="0">
              <a:latin typeface="Tahoma" charset="0"/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latin typeface="Tahoma" charset="0"/>
                <a:ea typeface="+mn-ea"/>
                <a:cs typeface="+mn-cs"/>
              </a:rPr>
              <a:t>Contain lamellar granules that release lipid that repels water</a:t>
            </a:r>
          </a:p>
        </p:txBody>
      </p:sp>
      <p:sp>
        <p:nvSpPr>
          <p:cNvPr id="3379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8DAD871A-D4AA-AD4E-AFD5-8228D4602519}" type="slidenum">
              <a:rPr lang="en-US" altLang="en-US" sz="1200">
                <a:latin typeface="Arial" charset="0"/>
              </a:rPr>
              <a:pPr/>
              <a:t>9</a:t>
            </a:fld>
            <a:endParaRPr lang="en-US" altLang="en-US" sz="1200">
              <a:latin typeface="Arial" charset="0"/>
            </a:endParaRPr>
          </a:p>
        </p:txBody>
      </p:sp>
      <p:pic>
        <p:nvPicPr>
          <p:cNvPr id="33796" name="Picture 1028" descr="w0117-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b="6828"/>
          <a:stretch>
            <a:fillRect/>
          </a:stretch>
        </p:blipFill>
        <p:spPr bwMode="auto">
          <a:xfrm>
            <a:off x="0" y="1558925"/>
            <a:ext cx="45720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1029"/>
          <p:cNvSpPr>
            <a:spLocks noChangeArrowheads="1"/>
          </p:cNvSpPr>
          <p:nvPr/>
        </p:nvSpPr>
        <p:spPr bwMode="auto">
          <a:xfrm>
            <a:off x="3886200" y="2971800"/>
            <a:ext cx="762000" cy="457200"/>
          </a:xfrm>
          <a:prstGeom prst="ellipse">
            <a:avLst/>
          </a:prstGeom>
          <a:noFill/>
          <a:ln w="571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3772</TotalTime>
  <Words>1504</Words>
  <Application>Microsoft Macintosh PowerPoint</Application>
  <PresentationFormat>On-screen Show (4:3)</PresentationFormat>
  <Paragraphs>324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ＭＳ Ｐゴシック</vt:lpstr>
      <vt:lpstr>Arial</vt:lpstr>
      <vt:lpstr>Calibri</vt:lpstr>
      <vt:lpstr>Google Sans</vt:lpstr>
      <vt:lpstr>Tahoma</vt:lpstr>
      <vt:lpstr>Wingdings</vt:lpstr>
      <vt:lpstr>Office Theme</vt:lpstr>
      <vt:lpstr>Chapter 5</vt:lpstr>
      <vt:lpstr>INTRODUCTION</vt:lpstr>
      <vt:lpstr>STRUCTURE OF THE SKIN</vt:lpstr>
      <vt:lpstr>Overview of Epidermis</vt:lpstr>
      <vt:lpstr>Four Principle Cells of the Epidermis – </vt:lpstr>
      <vt:lpstr>Layers (Strata) of the Epidermis</vt:lpstr>
      <vt:lpstr>Stratum Basale (stratum germinativum)</vt:lpstr>
      <vt:lpstr>Stratum Spinosum</vt:lpstr>
      <vt:lpstr>Stratum Granulosum</vt:lpstr>
      <vt:lpstr>Stratum Lucidum </vt:lpstr>
      <vt:lpstr>Stratum Corneum</vt:lpstr>
      <vt:lpstr>Epidermal Ridges</vt:lpstr>
      <vt:lpstr>Dermis</vt:lpstr>
      <vt:lpstr>Dermis - Papillary Region</vt:lpstr>
      <vt:lpstr> Dermis - Reticular Region</vt:lpstr>
      <vt:lpstr>Tattoos</vt:lpstr>
      <vt:lpstr>Skin Color Symptoms</vt:lpstr>
      <vt:lpstr>Skin Color Pigments</vt:lpstr>
      <vt:lpstr>Skin Color Pigments</vt:lpstr>
      <vt:lpstr>Why do we have different skin colors – the role of pigments</vt:lpstr>
      <vt:lpstr>Why do we have different skin colors?</vt:lpstr>
      <vt:lpstr>Rickets</vt:lpstr>
      <vt:lpstr>Accessory Structures of Skin </vt:lpstr>
      <vt:lpstr> Structure of Hair</vt:lpstr>
      <vt:lpstr>Hair Related Structures</vt:lpstr>
      <vt:lpstr>Types of hair</vt:lpstr>
      <vt:lpstr>Hair Growth</vt:lpstr>
      <vt:lpstr>Hair Color</vt:lpstr>
      <vt:lpstr>Hair body</vt:lpstr>
      <vt:lpstr> Functions of Hair</vt:lpstr>
      <vt:lpstr>Skin Glands</vt:lpstr>
      <vt:lpstr>Glands of the Skin</vt:lpstr>
      <vt:lpstr> Sudoriferous (sweat) glands</vt:lpstr>
      <vt:lpstr>Ceruminous Glands</vt:lpstr>
      <vt:lpstr>Mammary Glands </vt:lpstr>
      <vt:lpstr>Sebaceous (oil) glands</vt:lpstr>
      <vt:lpstr>What Can Go Wrong?</vt:lpstr>
      <vt:lpstr>Photodamage</vt:lpstr>
      <vt:lpstr>Burns</vt:lpstr>
      <vt:lpstr>Burns First-degree burn</vt:lpstr>
      <vt:lpstr>Burns Second-degree burn</vt:lpstr>
      <vt:lpstr>Burns Third-degree burn</vt:lpstr>
      <vt:lpstr>Burns – Rule of the 9s   The Rule of Nines is a method used to estimate the total body surface area affected by burns in adults. It helps guide fluid resuscitation, treatment decisions, and burn severity.</vt:lpstr>
    </vt:vector>
  </TitlesOfParts>
  <Company>Don O. Dactylus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Woobit</dc:creator>
  <cp:lastModifiedBy>arezou.mobramaein@cgc.edu</cp:lastModifiedBy>
  <cp:revision>91</cp:revision>
  <dcterms:modified xsi:type="dcterms:W3CDTF">2026-01-24T20:00:15Z</dcterms:modified>
</cp:coreProperties>
</file>